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7" r:id="rId3"/>
    <p:sldId id="268" r:id="rId4"/>
    <p:sldId id="269" r:id="rId5"/>
    <p:sldId id="262" r:id="rId6"/>
    <p:sldId id="263" r:id="rId7"/>
    <p:sldId id="264" r:id="rId8"/>
    <p:sldId id="270" r:id="rId9"/>
    <p:sldId id="282" r:id="rId10"/>
    <p:sldId id="265" r:id="rId11"/>
    <p:sldId id="258" r:id="rId12"/>
    <p:sldId id="283" r:id="rId13"/>
    <p:sldId id="271" r:id="rId14"/>
    <p:sldId id="259" r:id="rId15"/>
    <p:sldId id="284" r:id="rId16"/>
    <p:sldId id="272" r:id="rId17"/>
    <p:sldId id="260" r:id="rId18"/>
    <p:sldId id="285" r:id="rId19"/>
    <p:sldId id="274" r:id="rId20"/>
    <p:sldId id="261" r:id="rId21"/>
    <p:sldId id="286" r:id="rId22"/>
    <p:sldId id="277" r:id="rId23"/>
    <p:sldId id="278" r:id="rId24"/>
    <p:sldId id="276" r:id="rId25"/>
    <p:sldId id="279" r:id="rId26"/>
    <p:sldId id="273" r:id="rId27"/>
    <p:sldId id="275"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8777BA-EC79-4A6F-B312-8FDC8A6077E6}" type="datetimeFigureOut">
              <a:rPr lang="en-US" smtClean="0"/>
              <a:pPr/>
              <a:t>4/11/2018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5E9CD-CCE4-418B-8ACF-FBD0F4C54FC6}" type="slidenum">
              <a:rPr lang="en-US" smtClean="0"/>
              <a:pPr/>
              <a:t>‹#›</a:t>
            </a:fld>
            <a:endParaRPr lang="en-US"/>
          </a:p>
        </p:txBody>
      </p:sp>
    </p:spTree>
    <p:extLst>
      <p:ext uri="{BB962C8B-B14F-4D97-AF65-F5344CB8AC3E}">
        <p14:creationId xmlns:p14="http://schemas.microsoft.com/office/powerpoint/2010/main" val="357344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1</a:t>
            </a:fld>
            <a:endParaRPr lang="en-US"/>
          </a:p>
        </p:txBody>
      </p:sp>
    </p:spTree>
    <p:extLst>
      <p:ext uri="{BB962C8B-B14F-4D97-AF65-F5344CB8AC3E}">
        <p14:creationId xmlns:p14="http://schemas.microsoft.com/office/powerpoint/2010/main" val="69240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definition of speech with students. Tell</a:t>
            </a:r>
            <a:r>
              <a:rPr lang="en-US" baseline="0" dirty="0" smtClean="0"/>
              <a:t> student speech can include things like the clothes they wear or the words on their clothes, text messages, online communication, tattoos, et cetera. Have students offer additional examples. </a:t>
            </a:r>
            <a:endParaRPr lang="en-US" dirty="0"/>
          </a:p>
        </p:txBody>
      </p:sp>
      <p:sp>
        <p:nvSpPr>
          <p:cNvPr id="4" name="Slide Number Placeholder 3"/>
          <p:cNvSpPr>
            <a:spLocks noGrp="1"/>
          </p:cNvSpPr>
          <p:nvPr>
            <p:ph type="sldNum" sz="quarter" idx="10"/>
          </p:nvPr>
        </p:nvSpPr>
        <p:spPr/>
        <p:txBody>
          <a:bodyPr/>
          <a:lstStyle/>
          <a:p>
            <a:fld id="{EC7F3B08-06B5-4473-9715-0FFBA33CA992}" type="slidenum">
              <a:rPr lang="en-US" smtClean="0"/>
              <a:pPr/>
              <a:t>11</a:t>
            </a:fld>
            <a:endParaRPr lang="en-US"/>
          </a:p>
        </p:txBody>
      </p:sp>
    </p:spTree>
    <p:extLst>
      <p:ext uri="{BB962C8B-B14F-4D97-AF65-F5344CB8AC3E}">
        <p14:creationId xmlns:p14="http://schemas.microsoft.com/office/powerpoint/2010/main" val="166089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13</a:t>
            </a:fld>
            <a:endParaRPr lang="en-US"/>
          </a:p>
        </p:txBody>
      </p:sp>
    </p:spTree>
    <p:extLst>
      <p:ext uri="{BB962C8B-B14F-4D97-AF65-F5344CB8AC3E}">
        <p14:creationId xmlns:p14="http://schemas.microsoft.com/office/powerpoint/2010/main" val="294486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definition of press. Ask student when freedom of the press is important. Tell</a:t>
            </a:r>
            <a:r>
              <a:rPr lang="en-US" baseline="0" dirty="0" smtClean="0"/>
              <a:t> students that some countries do not have freedom of the press and all media is controlled by the government. This results in the people only having access to the information the government shares – whether it is true or not. By having free access to the press, we are able to share ideas, express opinions, and examine multiple perspectives on issues. </a:t>
            </a:r>
            <a:endParaRPr lang="en-US" dirty="0"/>
          </a:p>
        </p:txBody>
      </p:sp>
      <p:sp>
        <p:nvSpPr>
          <p:cNvPr id="4" name="Slide Number Placeholder 3"/>
          <p:cNvSpPr>
            <a:spLocks noGrp="1"/>
          </p:cNvSpPr>
          <p:nvPr>
            <p:ph type="sldNum" sz="quarter" idx="10"/>
          </p:nvPr>
        </p:nvSpPr>
        <p:spPr/>
        <p:txBody>
          <a:bodyPr/>
          <a:lstStyle/>
          <a:p>
            <a:fld id="{EC7F3B08-06B5-4473-9715-0FFBA33CA992}" type="slidenum">
              <a:rPr lang="en-US" smtClean="0"/>
              <a:pPr/>
              <a:t>14</a:t>
            </a:fld>
            <a:endParaRPr lang="en-US"/>
          </a:p>
        </p:txBody>
      </p:sp>
    </p:spTree>
    <p:extLst>
      <p:ext uri="{BB962C8B-B14F-4D97-AF65-F5344CB8AC3E}">
        <p14:creationId xmlns:p14="http://schemas.microsoft.com/office/powerpoint/2010/main" val="3066678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16</a:t>
            </a:fld>
            <a:endParaRPr lang="en-US"/>
          </a:p>
        </p:txBody>
      </p:sp>
    </p:spTree>
    <p:extLst>
      <p:ext uri="{BB962C8B-B14F-4D97-AF65-F5344CB8AC3E}">
        <p14:creationId xmlns:p14="http://schemas.microsoft.com/office/powerpoint/2010/main" val="4248335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17</a:t>
            </a:fld>
            <a:endParaRPr lang="en-US"/>
          </a:p>
        </p:txBody>
      </p:sp>
    </p:spTree>
    <p:extLst>
      <p:ext uri="{BB962C8B-B14F-4D97-AF65-F5344CB8AC3E}">
        <p14:creationId xmlns:p14="http://schemas.microsoft.com/office/powerpoint/2010/main" val="201860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19</a:t>
            </a:fld>
            <a:endParaRPr lang="en-US"/>
          </a:p>
        </p:txBody>
      </p:sp>
    </p:spTree>
    <p:extLst>
      <p:ext uri="{BB962C8B-B14F-4D97-AF65-F5344CB8AC3E}">
        <p14:creationId xmlns:p14="http://schemas.microsoft.com/office/powerpoint/2010/main" val="285214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20</a:t>
            </a:fld>
            <a:endParaRPr lang="en-US"/>
          </a:p>
        </p:txBody>
      </p:sp>
    </p:spTree>
    <p:extLst>
      <p:ext uri="{BB962C8B-B14F-4D97-AF65-F5344CB8AC3E}">
        <p14:creationId xmlns:p14="http://schemas.microsoft.com/office/powerpoint/2010/main" val="902604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22</a:t>
            </a:fld>
            <a:endParaRPr lang="en-US"/>
          </a:p>
        </p:txBody>
      </p:sp>
    </p:spTree>
    <p:extLst>
      <p:ext uri="{BB962C8B-B14F-4D97-AF65-F5344CB8AC3E}">
        <p14:creationId xmlns:p14="http://schemas.microsoft.com/office/powerpoint/2010/main" val="349697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23</a:t>
            </a:fld>
            <a:endParaRPr lang="en-US"/>
          </a:p>
        </p:txBody>
      </p:sp>
    </p:spTree>
    <p:extLst>
      <p:ext uri="{BB962C8B-B14F-4D97-AF65-F5344CB8AC3E}">
        <p14:creationId xmlns:p14="http://schemas.microsoft.com/office/powerpoint/2010/main" val="195799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definition of speech with students. Tell</a:t>
            </a:r>
            <a:r>
              <a:rPr lang="en-US" baseline="0" dirty="0" smtClean="0"/>
              <a:t> student speech can include things like the clothes they wear or the words on their clothes, text messages, online communication, tattoos, et cetera. Have students offer additional examples. </a:t>
            </a:r>
            <a:endParaRPr lang="en-US" dirty="0"/>
          </a:p>
        </p:txBody>
      </p:sp>
      <p:sp>
        <p:nvSpPr>
          <p:cNvPr id="4" name="Slide Number Placeholder 3"/>
          <p:cNvSpPr>
            <a:spLocks noGrp="1"/>
          </p:cNvSpPr>
          <p:nvPr>
            <p:ph type="sldNum" sz="quarter" idx="10"/>
          </p:nvPr>
        </p:nvSpPr>
        <p:spPr/>
        <p:txBody>
          <a:bodyPr/>
          <a:lstStyle/>
          <a:p>
            <a:fld id="{EC7F3B08-06B5-4473-9715-0FFBA33CA992}" type="slidenum">
              <a:rPr lang="en-US" smtClean="0"/>
              <a:pPr/>
              <a:t>24</a:t>
            </a:fld>
            <a:endParaRPr lang="en-US"/>
          </a:p>
        </p:txBody>
      </p:sp>
    </p:spTree>
    <p:extLst>
      <p:ext uri="{BB962C8B-B14F-4D97-AF65-F5344CB8AC3E}">
        <p14:creationId xmlns:p14="http://schemas.microsoft.com/office/powerpoint/2010/main" val="166089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2</a:t>
            </a:fld>
            <a:endParaRPr lang="en-US"/>
          </a:p>
        </p:txBody>
      </p:sp>
    </p:spTree>
    <p:extLst>
      <p:ext uri="{BB962C8B-B14F-4D97-AF65-F5344CB8AC3E}">
        <p14:creationId xmlns:p14="http://schemas.microsoft.com/office/powerpoint/2010/main" val="3060088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26</a:t>
            </a:fld>
            <a:endParaRPr lang="en-US"/>
          </a:p>
        </p:txBody>
      </p:sp>
    </p:spTree>
    <p:extLst>
      <p:ext uri="{BB962C8B-B14F-4D97-AF65-F5344CB8AC3E}">
        <p14:creationId xmlns:p14="http://schemas.microsoft.com/office/powerpoint/2010/main" val="3150512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27</a:t>
            </a:fld>
            <a:endParaRPr lang="en-US"/>
          </a:p>
        </p:txBody>
      </p:sp>
    </p:spTree>
    <p:extLst>
      <p:ext uri="{BB962C8B-B14F-4D97-AF65-F5344CB8AC3E}">
        <p14:creationId xmlns:p14="http://schemas.microsoft.com/office/powerpoint/2010/main" val="90260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28</a:t>
            </a:fld>
            <a:endParaRPr lang="en-US"/>
          </a:p>
        </p:txBody>
      </p:sp>
    </p:spTree>
    <p:extLst>
      <p:ext uri="{BB962C8B-B14F-4D97-AF65-F5344CB8AC3E}">
        <p14:creationId xmlns:p14="http://schemas.microsoft.com/office/powerpoint/2010/main" val="2063656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29</a:t>
            </a:fld>
            <a:endParaRPr lang="en-US"/>
          </a:p>
        </p:txBody>
      </p:sp>
    </p:spTree>
    <p:extLst>
      <p:ext uri="{BB962C8B-B14F-4D97-AF65-F5344CB8AC3E}">
        <p14:creationId xmlns:p14="http://schemas.microsoft.com/office/powerpoint/2010/main" val="256039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3</a:t>
            </a:fld>
            <a:endParaRPr lang="en-US"/>
          </a:p>
        </p:txBody>
      </p:sp>
    </p:spTree>
    <p:extLst>
      <p:ext uri="{BB962C8B-B14F-4D97-AF65-F5344CB8AC3E}">
        <p14:creationId xmlns:p14="http://schemas.microsoft.com/office/powerpoint/2010/main" val="120721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4</a:t>
            </a:fld>
            <a:endParaRPr lang="en-US"/>
          </a:p>
        </p:txBody>
      </p:sp>
    </p:spTree>
    <p:extLst>
      <p:ext uri="{BB962C8B-B14F-4D97-AF65-F5344CB8AC3E}">
        <p14:creationId xmlns:p14="http://schemas.microsoft.com/office/powerpoint/2010/main" val="215261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5</a:t>
            </a:fld>
            <a:endParaRPr lang="en-US"/>
          </a:p>
        </p:txBody>
      </p:sp>
    </p:spTree>
    <p:extLst>
      <p:ext uri="{BB962C8B-B14F-4D97-AF65-F5344CB8AC3E}">
        <p14:creationId xmlns:p14="http://schemas.microsoft.com/office/powerpoint/2010/main" val="194804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6</a:t>
            </a:fld>
            <a:endParaRPr lang="en-US"/>
          </a:p>
        </p:txBody>
      </p:sp>
    </p:spTree>
    <p:extLst>
      <p:ext uri="{BB962C8B-B14F-4D97-AF65-F5344CB8AC3E}">
        <p14:creationId xmlns:p14="http://schemas.microsoft.com/office/powerpoint/2010/main" val="256039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5E9CD-CCE4-418B-8ACF-FBD0F4C54FC6}" type="slidenum">
              <a:rPr lang="en-US" smtClean="0"/>
              <a:pPr/>
              <a:t>7</a:t>
            </a:fld>
            <a:endParaRPr lang="en-US"/>
          </a:p>
        </p:txBody>
      </p:sp>
    </p:spTree>
    <p:extLst>
      <p:ext uri="{BB962C8B-B14F-4D97-AF65-F5344CB8AC3E}">
        <p14:creationId xmlns:p14="http://schemas.microsoft.com/office/powerpoint/2010/main" val="221320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5E9CD-CCE4-418B-8ACF-FBD0F4C54FC6}" type="slidenum">
              <a:rPr lang="en-US" smtClean="0"/>
              <a:pPr/>
              <a:t>8</a:t>
            </a:fld>
            <a:endParaRPr lang="en-US"/>
          </a:p>
        </p:txBody>
      </p:sp>
    </p:spTree>
    <p:extLst>
      <p:ext uri="{BB962C8B-B14F-4D97-AF65-F5344CB8AC3E}">
        <p14:creationId xmlns:p14="http://schemas.microsoft.com/office/powerpoint/2010/main" val="190921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 read</a:t>
            </a:r>
            <a:r>
              <a:rPr lang="en-US" baseline="0" dirty="0" smtClean="0"/>
              <a:t> the text of the Constitution. Ask students what they would consider speech. Is speech just the words I say? Can it be the clothing I wear? Tattoos? What I post on Facebook? </a:t>
            </a:r>
            <a:endParaRPr lang="en-US" dirty="0"/>
          </a:p>
        </p:txBody>
      </p:sp>
      <p:sp>
        <p:nvSpPr>
          <p:cNvPr id="4" name="Slide Number Placeholder 3"/>
          <p:cNvSpPr>
            <a:spLocks noGrp="1"/>
          </p:cNvSpPr>
          <p:nvPr>
            <p:ph type="sldNum" sz="quarter" idx="10"/>
          </p:nvPr>
        </p:nvSpPr>
        <p:spPr/>
        <p:txBody>
          <a:bodyPr/>
          <a:lstStyle/>
          <a:p>
            <a:fld id="{8795E9CD-CCE4-418B-8ACF-FBD0F4C54FC6}" type="slidenum">
              <a:rPr lang="en-US" smtClean="0"/>
              <a:pPr/>
              <a:t>10</a:t>
            </a:fld>
            <a:endParaRPr lang="en-US"/>
          </a:p>
        </p:txBody>
      </p:sp>
    </p:spTree>
    <p:extLst>
      <p:ext uri="{BB962C8B-B14F-4D97-AF65-F5344CB8AC3E}">
        <p14:creationId xmlns:p14="http://schemas.microsoft.com/office/powerpoint/2010/main" val="227346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1DA925-D343-463B-AFDD-578FA689063F}"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87EDD-9B26-457F-9222-DE2C5FEF78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DA925-D343-463B-AFDD-578FA689063F}"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87EDD-9B26-457F-9222-DE2C5FEF78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DA925-D343-463B-AFDD-578FA689063F}"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87EDD-9B26-457F-9222-DE2C5FEF78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1DA925-D343-463B-AFDD-578FA689063F}"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87EDD-9B26-457F-9222-DE2C5FEF78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81DA925-D343-463B-AFDD-578FA689063F}"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87EDD-9B26-457F-9222-DE2C5FEF78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1DA925-D343-463B-AFDD-578FA689063F}"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87EDD-9B26-457F-9222-DE2C5FEF781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1DA925-D343-463B-AFDD-578FA689063F}" type="datetimeFigureOut">
              <a:rPr lang="en-US" smtClean="0"/>
              <a:pPr/>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87EDD-9B26-457F-9222-DE2C5FEF78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1DA925-D343-463B-AFDD-578FA689063F}" type="datetimeFigureOut">
              <a:rPr lang="en-US" smtClean="0"/>
              <a:pPr/>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87EDD-9B26-457F-9222-DE2C5FEF78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DA925-D343-463B-AFDD-578FA689063F}" type="datetimeFigureOut">
              <a:rPr lang="en-US" smtClean="0"/>
              <a:pPr/>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87EDD-9B26-457F-9222-DE2C5FEF78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81DA925-D343-463B-AFDD-578FA689063F}" type="datetimeFigureOut">
              <a:rPr lang="en-US" smtClean="0"/>
              <a:pPr/>
              <a:t>4/11/2018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2187EDD-9B26-457F-9222-DE2C5FEF78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DA925-D343-463B-AFDD-578FA689063F}"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87EDD-9B26-457F-9222-DE2C5FEF78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81DA925-D343-463B-AFDD-578FA689063F}" type="datetimeFigureOut">
              <a:rPr lang="en-US" smtClean="0"/>
              <a:pPr/>
              <a:t>4/11/2018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2187EDD-9B26-457F-9222-DE2C5FEF78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wmf"/><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wmf"/><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40.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30.wmf"/><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wmf"/><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Lesson 5</a:t>
            </a:r>
            <a:endParaRPr lang="en-US" sz="8000" dirty="0"/>
          </a:p>
        </p:txBody>
      </p:sp>
      <p:sp>
        <p:nvSpPr>
          <p:cNvPr id="3" name="Subtitle 2"/>
          <p:cNvSpPr>
            <a:spLocks noGrp="1"/>
          </p:cNvSpPr>
          <p:nvPr>
            <p:ph type="subTitle" idx="1"/>
          </p:nvPr>
        </p:nvSpPr>
        <p:spPr>
          <a:xfrm rot="19140000">
            <a:off x="1833077" y="2238817"/>
            <a:ext cx="6511131" cy="2221774"/>
          </a:xfrm>
        </p:spPr>
        <p:txBody>
          <a:bodyPr>
            <a:noAutofit/>
          </a:bodyPr>
          <a:lstStyle/>
          <a:p>
            <a:r>
              <a:rPr lang="en-US" sz="2800" dirty="0" smtClean="0"/>
              <a:t>The first amendment – The fab 5</a:t>
            </a:r>
          </a:p>
          <a:p>
            <a:r>
              <a:rPr lang="en-US" sz="2800" dirty="0" smtClean="0"/>
              <a:t>Essential Question:  What rights are protected by the bill of rights and other amendments?</a:t>
            </a:r>
            <a:endParaRPr lang="en-US" sz="2800" dirty="0"/>
          </a:p>
        </p:txBody>
      </p:sp>
    </p:spTree>
    <p:extLst>
      <p:ext uri="{BB962C8B-B14F-4D97-AF65-F5344CB8AC3E}">
        <p14:creationId xmlns:p14="http://schemas.microsoft.com/office/powerpoint/2010/main" val="2572956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20940" cy="548640"/>
          </a:xfrm>
        </p:spPr>
        <p:txBody>
          <a:bodyPr/>
          <a:lstStyle/>
          <a:p>
            <a:pPr algn="ctr"/>
            <a:r>
              <a:rPr lang="en-US" sz="3200" dirty="0" smtClean="0"/>
              <a:t>What is the freedom of speech?</a:t>
            </a:r>
            <a:endParaRPr lang="en-US" sz="3200" dirty="0"/>
          </a:p>
        </p:txBody>
      </p:sp>
      <p:sp>
        <p:nvSpPr>
          <p:cNvPr id="3" name="Content Placeholder 2"/>
          <p:cNvSpPr>
            <a:spLocks noGrp="1"/>
          </p:cNvSpPr>
          <p:nvPr>
            <p:ph idx="1"/>
          </p:nvPr>
        </p:nvSpPr>
        <p:spPr>
          <a:xfrm>
            <a:off x="838200" y="1066800"/>
            <a:ext cx="7520940" cy="3581400"/>
          </a:xfrm>
          <a:blipFill>
            <a:blip r:embed="rId3" cstate="print"/>
            <a:tile tx="0" ty="0" sx="100000" sy="100000" flip="none" algn="tl"/>
          </a:blipFill>
        </p:spPr>
        <p:txBody>
          <a:bodyPr>
            <a:noAutofit/>
          </a:bodyPr>
          <a:lstStyle/>
          <a:p>
            <a:pPr algn="ctr"/>
            <a:r>
              <a:rPr lang="en-US" sz="7200" b="0" dirty="0">
                <a:latin typeface="Blackadder ITC" pitchFamily="82" charset="0"/>
              </a:rPr>
              <a:t>Congress shall make no </a:t>
            </a:r>
            <a:r>
              <a:rPr lang="en-US" sz="7200" b="0" dirty="0" smtClean="0">
                <a:latin typeface="Blackadder ITC" pitchFamily="82" charset="0"/>
              </a:rPr>
              <a:t>law…</a:t>
            </a:r>
            <a:r>
              <a:rPr lang="en-US" sz="7200" b="0" dirty="0">
                <a:latin typeface="Blackadder ITC" pitchFamily="82" charset="0"/>
              </a:rPr>
              <a:t> abridging the </a:t>
            </a:r>
            <a:r>
              <a:rPr lang="en-US" sz="7200" b="0" dirty="0">
                <a:solidFill>
                  <a:schemeClr val="accent2"/>
                </a:solidFill>
                <a:latin typeface="Blackadder ITC" pitchFamily="82" charset="0"/>
              </a:rPr>
              <a:t>freedom </a:t>
            </a:r>
            <a:r>
              <a:rPr lang="en-US" sz="7200" b="0" dirty="0" smtClean="0">
                <a:solidFill>
                  <a:schemeClr val="accent2"/>
                </a:solidFill>
                <a:latin typeface="Blackadder ITC" pitchFamily="82" charset="0"/>
              </a:rPr>
              <a:t>of speech.</a:t>
            </a:r>
            <a:endParaRPr lang="en-US" sz="7200" b="0" dirty="0">
              <a:latin typeface="Blackadder ITC" pitchFamily="82" charset="0"/>
            </a:endParaRPr>
          </a:p>
        </p:txBody>
      </p:sp>
    </p:spTree>
    <p:extLst>
      <p:ext uri="{BB962C8B-B14F-4D97-AF65-F5344CB8AC3E}">
        <p14:creationId xmlns:p14="http://schemas.microsoft.com/office/powerpoint/2010/main" val="2602396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52400" y="533400"/>
            <a:ext cx="8991600" cy="612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C:\Documents and Settings\flrea\Local Settings\Temporary Internet Files\Content.IE5\ERK1T08N\MC90044180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03723"/>
            <a:ext cx="2425779" cy="242577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45317" y="59603"/>
            <a:ext cx="8229600" cy="1066800"/>
          </a:xfrm>
        </p:spPr>
        <p:txBody>
          <a:bodyPr>
            <a:normAutofit fontScale="90000"/>
          </a:bodyPr>
          <a:lstStyle/>
          <a:p>
            <a:pPr algn="ctr"/>
            <a:r>
              <a:rPr lang="en-US" sz="4400" b="1" u="sng" dirty="0">
                <a:solidFill>
                  <a:schemeClr val="accent2"/>
                </a:solidFill>
              </a:rPr>
              <a:t>What does the constitution mean by “Speech”?</a:t>
            </a:r>
            <a:endParaRPr lang="en-US" sz="4400" u="sng" dirty="0"/>
          </a:p>
        </p:txBody>
      </p:sp>
      <p:sp>
        <p:nvSpPr>
          <p:cNvPr id="3" name="Content Placeholder 2"/>
          <p:cNvSpPr>
            <a:spLocks noGrp="1"/>
          </p:cNvSpPr>
          <p:nvPr>
            <p:ph idx="1"/>
          </p:nvPr>
        </p:nvSpPr>
        <p:spPr>
          <a:xfrm>
            <a:off x="533400" y="1466947"/>
            <a:ext cx="8229600" cy="1636776"/>
          </a:xfrm>
          <a:solidFill>
            <a:schemeClr val="accent1"/>
          </a:solidFill>
          <a:ln w="57150">
            <a:solidFill>
              <a:schemeClr val="accent1"/>
            </a:solidFill>
          </a:ln>
        </p:spPr>
        <p:txBody>
          <a:bodyPr>
            <a:noAutofit/>
          </a:bodyPr>
          <a:lstStyle/>
          <a:p>
            <a:pPr marL="109728" indent="0" algn="ctr">
              <a:buNone/>
            </a:pPr>
            <a:r>
              <a:rPr lang="en-US" sz="3200" b="1" dirty="0" smtClean="0">
                <a:solidFill>
                  <a:schemeClr val="bg1"/>
                </a:solidFill>
              </a:rPr>
              <a:t>What is “speech”?</a:t>
            </a:r>
          </a:p>
          <a:p>
            <a:pPr marL="109728" indent="0" algn="ctr">
              <a:buNone/>
            </a:pPr>
            <a:r>
              <a:rPr lang="en-US" sz="3200" b="1" u="sng" dirty="0" smtClean="0">
                <a:solidFill>
                  <a:schemeClr val="bg1"/>
                </a:solidFill>
              </a:rPr>
              <a:t>Meaning: The communication or expression of thoughts to convey a message</a:t>
            </a:r>
          </a:p>
          <a:p>
            <a:pPr marL="109728" indent="0" algn="ctr">
              <a:buNone/>
            </a:pPr>
            <a:endParaRPr lang="en-US" sz="3200" b="1" u="sng" dirty="0">
              <a:solidFill>
                <a:schemeClr val="bg1"/>
              </a:solidFill>
            </a:endParaRPr>
          </a:p>
        </p:txBody>
      </p:sp>
      <p:sp>
        <p:nvSpPr>
          <p:cNvPr id="5" name="TextBox 4"/>
          <p:cNvSpPr txBox="1"/>
          <p:nvPr/>
        </p:nvSpPr>
        <p:spPr>
          <a:xfrm>
            <a:off x="1361084" y="3260349"/>
            <a:ext cx="7029806" cy="461665"/>
          </a:xfrm>
          <a:prstGeom prst="rect">
            <a:avLst/>
          </a:prstGeom>
          <a:noFill/>
        </p:spPr>
        <p:txBody>
          <a:bodyPr wrap="square" rtlCol="0">
            <a:spAutoFit/>
          </a:bodyPr>
          <a:lstStyle/>
          <a:p>
            <a:pPr algn="ctr"/>
            <a:r>
              <a:rPr lang="en-US" sz="2400" b="1" dirty="0" smtClean="0"/>
              <a:t>What kinds of speech are there? Examples? </a:t>
            </a:r>
            <a:endParaRPr lang="en-US" sz="2400" b="1" dirty="0"/>
          </a:p>
        </p:txBody>
      </p:sp>
      <p:pic>
        <p:nvPicPr>
          <p:cNvPr id="1026" name="Picture 2" descr="C:\Documents and Settings\flrea\Local Settings\Temporary Internet Files\Content.IE5\L83GLD2Q\MC900434733[1].png"/>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37427" y="3649747"/>
            <a:ext cx="863477" cy="8634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Documents and Settings\flrea\Local Settings\Temporary Internet Files\Content.IE5\53OAU1L4\MC90044176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4081485"/>
            <a:ext cx="1696877" cy="16968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Documents and Settings\flrea\Local Settings\Temporary Internet Files\Content.IE5\L83GLD2Q\MP90043923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4343400"/>
            <a:ext cx="1676400" cy="16764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C:\Documents and Settings\flrea\Local Settings\Temporary Internet Files\Content.IE5\3WK9XAN9\MC90006490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4099524"/>
            <a:ext cx="1790395" cy="16788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60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500"/>
                                        <p:tgtEl>
                                          <p:spTgt spid="1027"/>
                                        </p:tgtEl>
                                      </p:cBhvr>
                                    </p:animEffec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500"/>
                                        <p:tgtEl>
                                          <p:spTgt spid="5122"/>
                                        </p:tgtEl>
                                      </p:cBhvr>
                                    </p:animEffect>
                                  </p:childTnLst>
                                </p:cTn>
                              </p:par>
                              <p:par>
                                <p:cTn id="27" presetID="10"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Autofit/>
          </a:bodyPr>
          <a:lstStyle/>
          <a:p>
            <a:r>
              <a:rPr lang="en-US" sz="3200" dirty="0" smtClean="0"/>
              <a:t>Spoken words</a:t>
            </a:r>
          </a:p>
          <a:p>
            <a:r>
              <a:rPr lang="en-US" sz="3200" dirty="0" smtClean="0"/>
              <a:t>Clothing</a:t>
            </a:r>
          </a:p>
          <a:p>
            <a:r>
              <a:rPr lang="en-US" sz="3200" dirty="0" smtClean="0"/>
              <a:t>Hairstyle</a:t>
            </a:r>
          </a:p>
          <a:p>
            <a:r>
              <a:rPr lang="en-US" sz="3200" dirty="0" smtClean="0"/>
              <a:t>Music</a:t>
            </a:r>
          </a:p>
          <a:p>
            <a:r>
              <a:rPr lang="en-US" sz="3200" dirty="0" smtClean="0"/>
              <a:t>Movies</a:t>
            </a:r>
          </a:p>
          <a:p>
            <a:r>
              <a:rPr lang="en-US" sz="3200" dirty="0" smtClean="0"/>
              <a:t>Books</a:t>
            </a:r>
          </a:p>
          <a:p>
            <a:r>
              <a:rPr lang="en-US" sz="3200" dirty="0" smtClean="0"/>
              <a:t>Video Games!</a:t>
            </a:r>
            <a:endParaRPr lang="en-US" sz="3200" dirty="0"/>
          </a:p>
        </p:txBody>
      </p:sp>
    </p:spTree>
    <p:extLst>
      <p:ext uri="{BB962C8B-B14F-4D97-AF65-F5344CB8AC3E}">
        <p14:creationId xmlns:p14="http://schemas.microsoft.com/office/powerpoint/2010/main" val="3927886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502920"/>
            <a:ext cx="814197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000" dirty="0" smtClean="0"/>
              <a:t>What is the freedom of Press?</a:t>
            </a:r>
            <a:endParaRPr lang="en-US" sz="4000" dirty="0"/>
          </a:p>
        </p:txBody>
      </p:sp>
      <p:sp>
        <p:nvSpPr>
          <p:cNvPr id="5" name="Content Placeholder 2"/>
          <p:cNvSpPr txBox="1">
            <a:spLocks/>
          </p:cNvSpPr>
          <p:nvPr/>
        </p:nvSpPr>
        <p:spPr>
          <a:xfrm>
            <a:off x="217170" y="1283110"/>
            <a:ext cx="8763000" cy="3352800"/>
          </a:xfrm>
          <a:prstGeom prst="rect">
            <a:avLst/>
          </a:prstGeom>
          <a:blipFill>
            <a:blip r:embed="rId3" cstate="print"/>
            <a:tile tx="0" ty="0" sx="100000" sy="100000" flip="none" algn="tl"/>
          </a:blipFill>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sz="7200" b="0" dirty="0" smtClean="0">
                <a:latin typeface="Blackadder ITC" pitchFamily="82" charset="0"/>
              </a:rPr>
              <a:t>Congress shall make no law… abridging the freedom …</a:t>
            </a:r>
            <a:r>
              <a:rPr lang="en-US" sz="7200" dirty="0" smtClean="0">
                <a:solidFill>
                  <a:schemeClr val="accent2"/>
                </a:solidFill>
                <a:latin typeface="Blackadder ITC" pitchFamily="82" charset="0"/>
              </a:rPr>
              <a:t>of the press</a:t>
            </a:r>
            <a:endParaRPr lang="en-US" sz="7200" dirty="0">
              <a:solidFill>
                <a:schemeClr val="accent2"/>
              </a:solidFill>
              <a:latin typeface="Blackadder ITC" pitchFamily="82" charset="0"/>
            </a:endParaRPr>
          </a:p>
        </p:txBody>
      </p:sp>
    </p:spTree>
    <p:extLst>
      <p:ext uri="{BB962C8B-B14F-4D97-AF65-F5344CB8AC3E}">
        <p14:creationId xmlns:p14="http://schemas.microsoft.com/office/powerpoint/2010/main" val="1656507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52400" y="593003"/>
            <a:ext cx="8991600" cy="612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50103"/>
            <a:ext cx="8229600" cy="685800"/>
          </a:xfrm>
        </p:spPr>
        <p:txBody>
          <a:bodyPr>
            <a:noAutofit/>
          </a:bodyPr>
          <a:lstStyle/>
          <a:p>
            <a:pPr algn="ctr"/>
            <a:r>
              <a:rPr lang="en-US" sz="3600" b="1" u="sng" dirty="0" smtClean="0">
                <a:solidFill>
                  <a:schemeClr val="accent2"/>
                </a:solidFill>
              </a:rPr>
              <a:t>What does the constitution  mean by “Press”?</a:t>
            </a:r>
            <a:endParaRPr lang="en-US" sz="3600" u="sng" dirty="0"/>
          </a:p>
        </p:txBody>
      </p:sp>
      <p:sp>
        <p:nvSpPr>
          <p:cNvPr id="4" name="Rectangle 4"/>
          <p:cNvSpPr>
            <a:spLocks noChangeArrowheads="1"/>
          </p:cNvSpPr>
          <p:nvPr/>
        </p:nvSpPr>
        <p:spPr bwMode="auto">
          <a:xfrm>
            <a:off x="279803" y="1275349"/>
            <a:ext cx="8458200" cy="1600200"/>
          </a:xfrm>
          <a:prstGeom prst="rect">
            <a:avLst/>
          </a:prstGeom>
          <a:solidFill>
            <a:schemeClr val="accent2"/>
          </a:solidFill>
          <a:ln w="9525">
            <a:solidFill>
              <a:schemeClr val="tx1"/>
            </a:solidFill>
            <a:miter lim="800000"/>
            <a:headEnd/>
            <a:tailEnd/>
          </a:ln>
        </p:spPr>
        <p:txBody>
          <a:bodyPr anchor="ctr"/>
          <a:lstStyle/>
          <a:p>
            <a:pPr algn="ctr"/>
            <a:endParaRPr lang="en-US" sz="2800" u="sng" dirty="0"/>
          </a:p>
          <a:p>
            <a:pPr algn="ctr"/>
            <a:r>
              <a:rPr lang="en-US" sz="2800" u="sng" dirty="0" smtClean="0"/>
              <a:t>Meaning: Press</a:t>
            </a:r>
            <a:r>
              <a:rPr lang="en-US" sz="2800" u="sng" dirty="0"/>
              <a:t>: </a:t>
            </a:r>
            <a:r>
              <a:rPr lang="en-US" sz="2800" u="sng" dirty="0" smtClean="0"/>
              <a:t>Any format that transfers news</a:t>
            </a:r>
            <a:endParaRPr lang="en-US" sz="2800" dirty="0"/>
          </a:p>
          <a:p>
            <a:pPr algn="ctr"/>
            <a:endParaRPr lang="en-US" sz="2800" dirty="0"/>
          </a:p>
        </p:txBody>
      </p:sp>
      <p:sp>
        <p:nvSpPr>
          <p:cNvPr id="5" name="Text Box 5"/>
          <p:cNvSpPr txBox="1">
            <a:spLocks noChangeArrowheads="1"/>
          </p:cNvSpPr>
          <p:nvPr/>
        </p:nvSpPr>
        <p:spPr bwMode="auto">
          <a:xfrm>
            <a:off x="457200" y="2878007"/>
            <a:ext cx="83820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ct val="50000"/>
              </a:spcBef>
            </a:pPr>
            <a:r>
              <a:rPr lang="en-US" sz="1600" b="1" dirty="0" smtClean="0"/>
              <a:t>Why is freedom of the press important?</a:t>
            </a:r>
          </a:p>
          <a:p>
            <a:pPr algn="ctr" eaLnBrk="1" hangingPunct="1">
              <a:lnSpc>
                <a:spcPct val="150000"/>
              </a:lnSpc>
              <a:spcBef>
                <a:spcPct val="50000"/>
              </a:spcBef>
            </a:pPr>
            <a:r>
              <a:rPr lang="en-US" sz="1600" b="1" u="sng" dirty="0" err="1" smtClean="0"/>
              <a:t>Imporant</a:t>
            </a:r>
            <a:r>
              <a:rPr lang="en-US" sz="1600" b="1" u="sng" dirty="0" smtClean="0"/>
              <a:t> so </a:t>
            </a:r>
            <a:r>
              <a:rPr lang="en-US" sz="1600" b="1" u="sng" dirty="0"/>
              <a:t>w</a:t>
            </a:r>
            <a:r>
              <a:rPr lang="en-US" sz="1600" b="1" u="sng" dirty="0" smtClean="0"/>
              <a:t>e get many viewpoints, ideas, and opinions</a:t>
            </a:r>
            <a:endParaRPr lang="en-US" sz="1600" b="1" u="sng" dirty="0"/>
          </a:p>
        </p:txBody>
      </p:sp>
      <p:pic>
        <p:nvPicPr>
          <p:cNvPr id="2050" name="Picture 2" descr="C:\Documents and Settings\flrea\Local Settings\Temporary Internet Files\Content.IE5\FH0Z1Q3L\MC9002871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86200"/>
            <a:ext cx="3044982" cy="235541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Documents and Settings\flrea\Local Settings\Temporary Internet Files\Content.IE5\SV9ZJL85\MC90005676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4001392"/>
            <a:ext cx="2895600" cy="25450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6351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r>
              <a:rPr lang="en-US" sz="3200" dirty="0" smtClean="0"/>
              <a:t>Newspapers</a:t>
            </a:r>
          </a:p>
          <a:p>
            <a:r>
              <a:rPr lang="en-US" sz="3200" dirty="0" smtClean="0"/>
              <a:t>TV Networks</a:t>
            </a:r>
          </a:p>
          <a:p>
            <a:r>
              <a:rPr lang="en-US" sz="3200" dirty="0" smtClean="0"/>
              <a:t>Magazines</a:t>
            </a:r>
          </a:p>
          <a:p>
            <a:r>
              <a:rPr lang="en-US" sz="3200" dirty="0" smtClean="0"/>
              <a:t>Social Media</a:t>
            </a:r>
          </a:p>
          <a:p>
            <a:r>
              <a:rPr lang="en-US" sz="3200" dirty="0" smtClean="0"/>
              <a:t>Radio</a:t>
            </a:r>
          </a:p>
          <a:p>
            <a:r>
              <a:rPr lang="en-US" sz="3200" dirty="0" smtClean="0"/>
              <a:t>Books</a:t>
            </a:r>
            <a:endParaRPr lang="en-US" sz="3200" dirty="0"/>
          </a:p>
        </p:txBody>
      </p:sp>
    </p:spTree>
    <p:extLst>
      <p:ext uri="{BB962C8B-B14F-4D97-AF65-F5344CB8AC3E}">
        <p14:creationId xmlns:p14="http://schemas.microsoft.com/office/powerpoint/2010/main" val="928570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28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200" dirty="0" smtClean="0"/>
              <a:t>What is the freedom of Assembly?</a:t>
            </a:r>
            <a:endParaRPr lang="en-US" sz="3200" dirty="0"/>
          </a:p>
        </p:txBody>
      </p:sp>
      <p:sp>
        <p:nvSpPr>
          <p:cNvPr id="5" name="Content Placeholder 2"/>
          <p:cNvSpPr txBox="1">
            <a:spLocks/>
          </p:cNvSpPr>
          <p:nvPr/>
        </p:nvSpPr>
        <p:spPr>
          <a:xfrm>
            <a:off x="762000" y="838200"/>
            <a:ext cx="7520940" cy="3962400"/>
          </a:xfrm>
          <a:prstGeom prst="rect">
            <a:avLst/>
          </a:prstGeom>
          <a:blipFill>
            <a:blip r:embed="rId3" cstate="print"/>
            <a:tile tx="0" ty="0" sx="100000" sy="100000" flip="none" algn="tl"/>
          </a:blipFill>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sz="6600" b="0" dirty="0" smtClean="0">
                <a:latin typeface="Blackadder ITC" pitchFamily="82" charset="0"/>
              </a:rPr>
              <a:t>Congress shall make no law respecting</a:t>
            </a:r>
            <a:r>
              <a:rPr lang="en-US" sz="6600" b="0" dirty="0"/>
              <a:t> </a:t>
            </a:r>
            <a:r>
              <a:rPr lang="en-US" sz="6600" b="0" dirty="0">
                <a:latin typeface="Blackadder ITC" pitchFamily="82" charset="0"/>
              </a:rPr>
              <a:t>the right of the people </a:t>
            </a:r>
            <a:r>
              <a:rPr lang="en-US" sz="6600" dirty="0">
                <a:solidFill>
                  <a:schemeClr val="accent2"/>
                </a:solidFill>
                <a:latin typeface="Blackadder ITC" pitchFamily="82" charset="0"/>
              </a:rPr>
              <a:t>peaceably to assemble </a:t>
            </a:r>
            <a:r>
              <a:rPr lang="en-US" sz="6600" b="0" dirty="0" smtClean="0">
                <a:latin typeface="Blackadder ITC" pitchFamily="82" charset="0"/>
              </a:rPr>
              <a:t>…</a:t>
            </a:r>
            <a:endParaRPr lang="en-US" sz="6600" b="0" dirty="0">
              <a:latin typeface="Blackadder ITC" pitchFamily="82" charset="0"/>
            </a:endParaRPr>
          </a:p>
        </p:txBody>
      </p:sp>
    </p:spTree>
    <p:extLst>
      <p:ext uri="{BB962C8B-B14F-4D97-AF65-F5344CB8AC3E}">
        <p14:creationId xmlns:p14="http://schemas.microsoft.com/office/powerpoint/2010/main" val="890287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320577"/>
            <a:ext cx="8991600" cy="612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0717" y="609600"/>
            <a:ext cx="8229600" cy="1066800"/>
          </a:xfrm>
        </p:spPr>
        <p:txBody>
          <a:bodyPr>
            <a:noAutofit/>
          </a:bodyPr>
          <a:lstStyle/>
          <a:p>
            <a:pPr algn="ctr"/>
            <a:r>
              <a:rPr lang="en-US" sz="3600" b="1" u="sng" dirty="0" smtClean="0">
                <a:solidFill>
                  <a:schemeClr val="accent2"/>
                </a:solidFill>
              </a:rPr>
              <a:t>What does the Constitution mean by “peaceably assemble”?</a:t>
            </a:r>
            <a:endParaRPr lang="en-US" sz="3600" u="sng" dirty="0"/>
          </a:p>
        </p:txBody>
      </p:sp>
      <p:sp>
        <p:nvSpPr>
          <p:cNvPr id="5" name="Rectangle 4"/>
          <p:cNvSpPr>
            <a:spLocks noChangeArrowheads="1"/>
          </p:cNvSpPr>
          <p:nvPr/>
        </p:nvSpPr>
        <p:spPr bwMode="auto">
          <a:xfrm>
            <a:off x="308317" y="2971800"/>
            <a:ext cx="8534400" cy="1422400"/>
          </a:xfrm>
          <a:prstGeom prst="rect">
            <a:avLst/>
          </a:prstGeom>
          <a:solidFill>
            <a:schemeClr val="accent2"/>
          </a:solidFill>
          <a:ln w="9525">
            <a:solidFill>
              <a:schemeClr val="tx1"/>
            </a:solidFill>
            <a:miter lim="800000"/>
            <a:headEnd/>
            <a:tailEnd/>
          </a:ln>
        </p:spPr>
        <p:txBody>
          <a:bodyPr anchor="ctr"/>
          <a:lstStyle/>
          <a:p>
            <a:pPr algn="ctr"/>
            <a:r>
              <a:rPr lang="en-US" sz="4000" u="sng" dirty="0"/>
              <a:t>Assemble: To bring together or to gather in one place</a:t>
            </a:r>
          </a:p>
        </p:txBody>
      </p:sp>
      <p:sp>
        <p:nvSpPr>
          <p:cNvPr id="6" name="Rectangle 5"/>
          <p:cNvSpPr>
            <a:spLocks noChangeArrowheads="1"/>
          </p:cNvSpPr>
          <p:nvPr/>
        </p:nvSpPr>
        <p:spPr bwMode="auto">
          <a:xfrm>
            <a:off x="313006" y="1828800"/>
            <a:ext cx="8534400" cy="869852"/>
          </a:xfrm>
          <a:prstGeom prst="rect">
            <a:avLst/>
          </a:prstGeom>
          <a:solidFill>
            <a:schemeClr val="accent2"/>
          </a:solidFill>
          <a:ln w="9525">
            <a:solidFill>
              <a:schemeClr val="tx1"/>
            </a:solidFill>
            <a:miter lim="800000"/>
            <a:headEnd/>
            <a:tailEnd/>
          </a:ln>
        </p:spPr>
        <p:txBody>
          <a:bodyPr anchor="ctr"/>
          <a:lstStyle/>
          <a:p>
            <a:pPr algn="ctr"/>
            <a:r>
              <a:rPr lang="en-US" sz="3600" u="sng" dirty="0"/>
              <a:t>Peaceably: Not violent; calm</a:t>
            </a:r>
          </a:p>
        </p:txBody>
      </p:sp>
      <p:pic>
        <p:nvPicPr>
          <p:cNvPr id="18" name="Picture 17" descr="MCj014950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766" y="4694803"/>
            <a:ext cx="2438400" cy="1941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Picture 3" descr="C:\Documents and Settings\flrea\Local Settings\Temporary Internet Files\Content.IE5\6QWJWNTB\MC90043989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807626"/>
            <a:ext cx="1625600" cy="1828800"/>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Documents and Settings\flrea\Local Settings\Temporary Internet Files\Content.IE5\1MQK6FTF\MP90044288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4778318"/>
            <a:ext cx="2612136" cy="17068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806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r>
              <a:rPr lang="en-US" sz="3200" dirty="0" smtClean="0"/>
              <a:t>Protests</a:t>
            </a:r>
          </a:p>
          <a:p>
            <a:r>
              <a:rPr lang="en-US" sz="3200" dirty="0" smtClean="0"/>
              <a:t>Meetings</a:t>
            </a:r>
          </a:p>
          <a:p>
            <a:r>
              <a:rPr lang="en-US" sz="3200" dirty="0" smtClean="0"/>
              <a:t>Parades</a:t>
            </a:r>
          </a:p>
          <a:p>
            <a:r>
              <a:rPr lang="en-US" sz="3200" dirty="0" smtClean="0"/>
              <a:t>Sporting Events</a:t>
            </a:r>
          </a:p>
          <a:p>
            <a:r>
              <a:rPr lang="en-US" sz="3200" dirty="0" smtClean="0"/>
              <a:t>Birthday Parties</a:t>
            </a:r>
            <a:endParaRPr lang="en-US" sz="3200" dirty="0"/>
          </a:p>
        </p:txBody>
      </p:sp>
    </p:spTree>
    <p:extLst>
      <p:ext uri="{BB962C8B-B14F-4D97-AF65-F5344CB8AC3E}">
        <p14:creationId xmlns:p14="http://schemas.microsoft.com/office/powerpoint/2010/main" val="3497181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838200" y="228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200" dirty="0" smtClean="0"/>
              <a:t>What is the freedom of Petition?</a:t>
            </a:r>
            <a:endParaRPr lang="en-US" sz="3200" dirty="0"/>
          </a:p>
        </p:txBody>
      </p:sp>
      <p:sp>
        <p:nvSpPr>
          <p:cNvPr id="5" name="Content Placeholder 2"/>
          <p:cNvSpPr txBox="1">
            <a:spLocks/>
          </p:cNvSpPr>
          <p:nvPr/>
        </p:nvSpPr>
        <p:spPr>
          <a:xfrm>
            <a:off x="835742" y="1066800"/>
            <a:ext cx="7520940" cy="5181600"/>
          </a:xfrm>
          <a:prstGeom prst="rect">
            <a:avLst/>
          </a:prstGeom>
          <a:blipFill>
            <a:blip r:embed="rId3" cstate="print"/>
            <a:tile tx="0" ty="0" sx="100000" sy="100000" flip="none" algn="tl"/>
          </a:blipFill>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sz="4800" b="0" dirty="0" smtClean="0">
                <a:latin typeface="Blackadder ITC" pitchFamily="82" charset="0"/>
              </a:rPr>
              <a:t>Congress shall make no law respecting…the </a:t>
            </a:r>
            <a:r>
              <a:rPr lang="en-US" sz="4800" b="0" dirty="0">
                <a:latin typeface="Blackadder ITC" pitchFamily="82" charset="0"/>
              </a:rPr>
              <a:t>right of the people to </a:t>
            </a:r>
            <a:r>
              <a:rPr lang="en-US" sz="4800" dirty="0">
                <a:solidFill>
                  <a:schemeClr val="accent1"/>
                </a:solidFill>
                <a:latin typeface="Blackadder ITC" pitchFamily="82" charset="0"/>
              </a:rPr>
              <a:t>petition</a:t>
            </a:r>
            <a:r>
              <a:rPr lang="en-US" sz="4800" b="0" dirty="0">
                <a:latin typeface="Blackadder ITC" pitchFamily="82" charset="0"/>
              </a:rPr>
              <a:t> the Government for a </a:t>
            </a:r>
            <a:r>
              <a:rPr lang="en-US" sz="6600" b="0" dirty="0">
                <a:latin typeface="Blackadder ITC" pitchFamily="82" charset="0"/>
              </a:rPr>
              <a:t>redress of grievances </a:t>
            </a:r>
            <a:r>
              <a:rPr lang="en-US" sz="7200" b="0" dirty="0" smtClean="0">
                <a:latin typeface="Blackadder ITC" pitchFamily="82" charset="0"/>
              </a:rPr>
              <a:t>…</a:t>
            </a:r>
            <a:endParaRPr lang="en-US" sz="7200" b="0" dirty="0">
              <a:latin typeface="Blackadder ITC" pitchFamily="82" charset="0"/>
            </a:endParaRPr>
          </a:p>
        </p:txBody>
      </p:sp>
    </p:spTree>
    <p:extLst>
      <p:ext uri="{BB962C8B-B14F-4D97-AF65-F5344CB8AC3E}">
        <p14:creationId xmlns:p14="http://schemas.microsoft.com/office/powerpoint/2010/main" val="2443670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548640"/>
          </a:xfrm>
        </p:spPr>
        <p:txBody>
          <a:bodyPr/>
          <a:lstStyle/>
          <a:p>
            <a:pPr algn="ctr"/>
            <a:r>
              <a:rPr lang="en-US" sz="8000" dirty="0" smtClean="0">
                <a:latin typeface="Croobie" pitchFamily="2" charset="0"/>
              </a:rPr>
              <a:t/>
            </a:r>
            <a:br>
              <a:rPr lang="en-US" sz="8000" dirty="0" smtClean="0">
                <a:latin typeface="Croobie" pitchFamily="2" charset="0"/>
              </a:rPr>
            </a:br>
            <a:r>
              <a:rPr lang="en-US" sz="8000" dirty="0" smtClean="0">
                <a:latin typeface="Croobie" pitchFamily="2" charset="0"/>
              </a:rPr>
              <a:t>Did you Know?</a:t>
            </a:r>
            <a:endParaRPr lang="en-US" sz="8000" dirty="0">
              <a:latin typeface="Croobie" pitchFamily="2" charset="0"/>
            </a:endParaRPr>
          </a:p>
        </p:txBody>
      </p:sp>
      <p:sp>
        <p:nvSpPr>
          <p:cNvPr id="3" name="Content Placeholder 2"/>
          <p:cNvSpPr>
            <a:spLocks noGrp="1"/>
          </p:cNvSpPr>
          <p:nvPr>
            <p:ph idx="1"/>
          </p:nvPr>
        </p:nvSpPr>
        <p:spPr>
          <a:xfrm>
            <a:off x="838200" y="2667000"/>
            <a:ext cx="7520940" cy="3080277"/>
          </a:xfrm>
        </p:spPr>
        <p:txBody>
          <a:bodyPr>
            <a:normAutofit/>
          </a:bodyPr>
          <a:lstStyle/>
          <a:p>
            <a:pPr algn="ctr"/>
            <a:r>
              <a:rPr lang="en-US" sz="3600" b="0" dirty="0" smtClean="0"/>
              <a:t>Only 2% of Americans can name all five rights in the First Amendment of the Constitution. </a:t>
            </a:r>
          </a:p>
          <a:p>
            <a:pPr algn="ctr"/>
            <a:endParaRPr lang="en-US" sz="3600" dirty="0"/>
          </a:p>
          <a:p>
            <a:pPr algn="ctr"/>
            <a:r>
              <a:rPr lang="en-US" sz="3600" dirty="0" smtClean="0"/>
              <a:t>Can you name them? </a:t>
            </a:r>
            <a:endParaRPr lang="en-US" sz="3600" dirty="0"/>
          </a:p>
        </p:txBody>
      </p:sp>
    </p:spTree>
    <p:extLst>
      <p:ext uri="{BB962C8B-B14F-4D97-AF65-F5344CB8AC3E}">
        <p14:creationId xmlns:p14="http://schemas.microsoft.com/office/powerpoint/2010/main" val="87778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52400" y="-63165"/>
            <a:ext cx="8991600" cy="612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9100" y="59603"/>
            <a:ext cx="8229600" cy="1066800"/>
          </a:xfrm>
        </p:spPr>
        <p:txBody>
          <a:bodyPr/>
          <a:lstStyle/>
          <a:p>
            <a:pPr algn="ctr"/>
            <a:r>
              <a:rPr lang="en-US" b="1" u="sng" dirty="0" smtClean="0">
                <a:solidFill>
                  <a:schemeClr val="accent2"/>
                </a:solidFill>
              </a:rPr>
              <a:t>What does it mean to Petition the government?</a:t>
            </a:r>
            <a:endParaRPr lang="en-US" u="sng" dirty="0"/>
          </a:p>
        </p:txBody>
      </p:sp>
      <p:sp>
        <p:nvSpPr>
          <p:cNvPr id="5" name="TextBox 4"/>
          <p:cNvSpPr txBox="1"/>
          <p:nvPr/>
        </p:nvSpPr>
        <p:spPr>
          <a:xfrm>
            <a:off x="609600" y="2819400"/>
            <a:ext cx="8077200" cy="369332"/>
          </a:xfrm>
          <a:prstGeom prst="rect">
            <a:avLst/>
          </a:prstGeom>
          <a:noFill/>
        </p:spPr>
        <p:txBody>
          <a:bodyPr wrap="square" rtlCol="0">
            <a:spAutoFit/>
          </a:bodyPr>
          <a:lstStyle/>
          <a:p>
            <a:pPr algn="ctr"/>
            <a:r>
              <a:rPr lang="en-US" dirty="0" smtClean="0"/>
              <a:t>What petitioning the government can look like:</a:t>
            </a:r>
            <a:endParaRPr lang="en-US" dirty="0"/>
          </a:p>
        </p:txBody>
      </p:sp>
      <p:grpSp>
        <p:nvGrpSpPr>
          <p:cNvPr id="10" name="Group 9"/>
          <p:cNvGrpSpPr/>
          <p:nvPr/>
        </p:nvGrpSpPr>
        <p:grpSpPr>
          <a:xfrm>
            <a:off x="288259" y="3352800"/>
            <a:ext cx="2424074" cy="2212715"/>
            <a:chOff x="288259" y="3352800"/>
            <a:chExt cx="2424074" cy="2212715"/>
          </a:xfrm>
        </p:grpSpPr>
        <p:pic>
          <p:nvPicPr>
            <p:cNvPr id="4098" name="Picture 2" descr="C:\Documents and Settings\flrea\Local Settings\Temporary Internet Files\Content.IE5\1MQK6FTF\MC9000484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259" y="3352800"/>
              <a:ext cx="2424074" cy="182697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88259" y="5196183"/>
              <a:ext cx="2424074" cy="369332"/>
            </a:xfrm>
            <a:prstGeom prst="rect">
              <a:avLst/>
            </a:prstGeom>
            <a:noFill/>
          </p:spPr>
          <p:txBody>
            <a:bodyPr wrap="square" rtlCol="0">
              <a:spAutoFit/>
            </a:bodyPr>
            <a:lstStyle/>
            <a:p>
              <a:pPr algn="ctr"/>
              <a:r>
                <a:rPr lang="en-US" dirty="0" smtClean="0"/>
                <a:t>Peaceful Protest</a:t>
              </a:r>
              <a:endParaRPr lang="en-US" dirty="0"/>
            </a:p>
          </p:txBody>
        </p:sp>
      </p:grpSp>
      <p:grpSp>
        <p:nvGrpSpPr>
          <p:cNvPr id="11" name="Group 10"/>
          <p:cNvGrpSpPr/>
          <p:nvPr/>
        </p:nvGrpSpPr>
        <p:grpSpPr>
          <a:xfrm>
            <a:off x="3200400" y="4177697"/>
            <a:ext cx="2424074" cy="2217361"/>
            <a:chOff x="3436163" y="3505200"/>
            <a:chExt cx="2424074" cy="2217361"/>
          </a:xfrm>
        </p:grpSpPr>
        <p:sp>
          <p:nvSpPr>
            <p:cNvPr id="7" name="Letter"/>
            <p:cNvSpPr>
              <a:spLocks noEditPoints="1" noChangeArrowheads="1"/>
            </p:cNvSpPr>
            <p:nvPr/>
          </p:nvSpPr>
          <p:spPr bwMode="auto">
            <a:xfrm>
              <a:off x="3514725" y="3505200"/>
              <a:ext cx="2266950" cy="113347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436163" y="4799231"/>
              <a:ext cx="2424074" cy="923330"/>
            </a:xfrm>
            <a:prstGeom prst="rect">
              <a:avLst/>
            </a:prstGeom>
            <a:noFill/>
          </p:spPr>
          <p:txBody>
            <a:bodyPr wrap="square" rtlCol="0">
              <a:spAutoFit/>
            </a:bodyPr>
            <a:lstStyle/>
            <a:p>
              <a:pPr algn="ctr"/>
              <a:r>
                <a:rPr lang="en-US" dirty="0" smtClean="0"/>
                <a:t>Writing letters to your Representative or Senator </a:t>
              </a:r>
              <a:endParaRPr lang="en-US" dirty="0"/>
            </a:p>
          </p:txBody>
        </p:sp>
      </p:grpSp>
      <p:grpSp>
        <p:nvGrpSpPr>
          <p:cNvPr id="12" name="Group 11"/>
          <p:cNvGrpSpPr/>
          <p:nvPr/>
        </p:nvGrpSpPr>
        <p:grpSpPr>
          <a:xfrm>
            <a:off x="6705600" y="2979575"/>
            <a:ext cx="2133600" cy="3415483"/>
            <a:chOff x="6705600" y="2979575"/>
            <a:chExt cx="2133600" cy="3415483"/>
          </a:xfrm>
        </p:grpSpPr>
        <p:pic>
          <p:nvPicPr>
            <p:cNvPr id="4100" name="Picture 4" descr="C:\Documents and Settings\flrea\Local Settings\Temporary Internet Files\Content.IE5\53OAU1L4\MC9003013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2979575"/>
              <a:ext cx="1341425" cy="181965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6705600" y="4917730"/>
              <a:ext cx="2133600" cy="1477328"/>
            </a:xfrm>
            <a:prstGeom prst="rect">
              <a:avLst/>
            </a:prstGeom>
            <a:noFill/>
          </p:spPr>
          <p:txBody>
            <a:bodyPr wrap="square" rtlCol="0">
              <a:spAutoFit/>
            </a:bodyPr>
            <a:lstStyle/>
            <a:p>
              <a:pPr algn="ctr"/>
              <a:r>
                <a:rPr lang="en-US" dirty="0" smtClean="0"/>
                <a:t>Have community members sign a formal, written petition to send to government.</a:t>
              </a:r>
              <a:endParaRPr lang="en-US" dirty="0"/>
            </a:p>
          </p:txBody>
        </p:sp>
      </p:grpSp>
      <p:sp>
        <p:nvSpPr>
          <p:cNvPr id="26" name="Rectangle 4"/>
          <p:cNvSpPr>
            <a:spLocks noChangeArrowheads="1"/>
          </p:cNvSpPr>
          <p:nvPr/>
        </p:nvSpPr>
        <p:spPr bwMode="auto">
          <a:xfrm>
            <a:off x="419100" y="1143000"/>
            <a:ext cx="8458200" cy="1600200"/>
          </a:xfrm>
          <a:prstGeom prst="rect">
            <a:avLst/>
          </a:prstGeom>
          <a:solidFill>
            <a:schemeClr val="accent2"/>
          </a:solidFill>
          <a:ln w="9525">
            <a:solidFill>
              <a:schemeClr val="tx1"/>
            </a:solidFill>
            <a:miter lim="800000"/>
            <a:headEnd/>
            <a:tailEnd/>
          </a:ln>
        </p:spPr>
        <p:txBody>
          <a:bodyPr anchor="ctr"/>
          <a:lstStyle/>
          <a:p>
            <a:pPr algn="ctr"/>
            <a:endParaRPr lang="en-US" sz="2800" u="sng" dirty="0"/>
          </a:p>
          <a:p>
            <a:pPr marL="109728" indent="0">
              <a:buNone/>
            </a:pPr>
            <a:r>
              <a:rPr lang="en-US" sz="2800" u="sng" dirty="0"/>
              <a:t>Petition: a formal request demanding a specific action from the government</a:t>
            </a:r>
          </a:p>
          <a:p>
            <a:pPr algn="ctr"/>
            <a:endParaRPr lang="en-US" sz="2800" dirty="0"/>
          </a:p>
        </p:txBody>
      </p:sp>
    </p:spTree>
    <p:extLst>
      <p:ext uri="{BB962C8B-B14F-4D97-AF65-F5344CB8AC3E}">
        <p14:creationId xmlns:p14="http://schemas.microsoft.com/office/powerpoint/2010/main" val="223327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r>
              <a:rPr lang="en-US" sz="3200" dirty="0" smtClean="0"/>
              <a:t>-PROTEST</a:t>
            </a:r>
          </a:p>
          <a:p>
            <a:r>
              <a:rPr lang="en-US" sz="3200" dirty="0" smtClean="0"/>
              <a:t>-WRITING LETTERS/EMAILING GOVERNMENT OFFICIALS</a:t>
            </a:r>
          </a:p>
          <a:p>
            <a:r>
              <a:rPr lang="en-US" sz="3200" dirty="0" smtClean="0"/>
              <a:t>-GATHERING SIGNATURES TO SUPPORT A SPECIFIC CAUSE</a:t>
            </a:r>
            <a:endParaRPr lang="en-US" sz="3200" dirty="0"/>
          </a:p>
        </p:txBody>
      </p:sp>
    </p:spTree>
    <p:extLst>
      <p:ext uri="{BB962C8B-B14F-4D97-AF65-F5344CB8AC3E}">
        <p14:creationId xmlns:p14="http://schemas.microsoft.com/office/powerpoint/2010/main" val="562336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6200" y="-152400"/>
            <a:ext cx="9301910" cy="5549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ctagon 4"/>
          <p:cNvSpPr/>
          <p:nvPr/>
        </p:nvSpPr>
        <p:spPr>
          <a:xfrm>
            <a:off x="1600201" y="304800"/>
            <a:ext cx="5334000" cy="4873050"/>
          </a:xfrm>
          <a:prstGeom prst="octagon">
            <a:avLst/>
          </a:prstGeom>
          <a:noFill/>
          <a:ln w="508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p:cNvSpPr txBox="1"/>
          <p:nvPr/>
        </p:nvSpPr>
        <p:spPr>
          <a:xfrm>
            <a:off x="2514600" y="838200"/>
            <a:ext cx="3729523" cy="3416320"/>
          </a:xfrm>
          <a:prstGeom prst="rect">
            <a:avLst/>
          </a:prstGeom>
          <a:noFill/>
        </p:spPr>
        <p:txBody>
          <a:bodyPr wrap="square" rtlCol="0">
            <a:spAutoFit/>
          </a:bodyPr>
          <a:lstStyle/>
          <a:p>
            <a:pPr algn="ctr"/>
            <a:r>
              <a:rPr lang="en-US" sz="5400" dirty="0" smtClean="0">
                <a:latin typeface="Baby Kruffy" pitchFamily="2" charset="0"/>
              </a:rPr>
              <a:t>Lesson 5: Part 2</a:t>
            </a:r>
          </a:p>
          <a:p>
            <a:pPr algn="ctr"/>
            <a:r>
              <a:rPr lang="en-US" sz="5400" u="sng" dirty="0" smtClean="0">
                <a:latin typeface="Baby Kruffy" pitchFamily="2" charset="0"/>
              </a:rPr>
              <a:t>Limitations on Rights</a:t>
            </a:r>
            <a:endParaRPr lang="en-US" sz="5400" u="sng" dirty="0">
              <a:latin typeface="Baby Kruffy" pitchFamily="2" charset="0"/>
            </a:endParaRPr>
          </a:p>
        </p:txBody>
      </p:sp>
      <p:sp>
        <p:nvSpPr>
          <p:cNvPr id="7" name="TextBox 6"/>
          <p:cNvSpPr txBox="1"/>
          <p:nvPr/>
        </p:nvSpPr>
        <p:spPr>
          <a:xfrm>
            <a:off x="-71510" y="5410200"/>
            <a:ext cx="9144000" cy="1323439"/>
          </a:xfrm>
          <a:prstGeom prst="rect">
            <a:avLst/>
          </a:prstGeom>
          <a:noFill/>
        </p:spPr>
        <p:txBody>
          <a:bodyPr wrap="square" rtlCol="0">
            <a:spAutoFit/>
          </a:bodyPr>
          <a:lstStyle/>
          <a:p>
            <a:pPr algn="ctr"/>
            <a:r>
              <a:rPr lang="en-US" sz="4000" b="1" dirty="0" smtClean="0">
                <a:solidFill>
                  <a:schemeClr val="bg1"/>
                </a:solidFill>
                <a:latin typeface="Arial Black" pitchFamily="34" charset="0"/>
              </a:rPr>
              <a:t>Why are there limits on our Constitutional rights?</a:t>
            </a:r>
            <a:endParaRPr lang="en-US" sz="4000" b="1" dirty="0">
              <a:solidFill>
                <a:schemeClr val="bg1"/>
              </a:solidFill>
              <a:latin typeface="Arial Black" pitchFamily="34" charset="0"/>
            </a:endParaRPr>
          </a:p>
        </p:txBody>
      </p:sp>
    </p:spTree>
    <p:extLst>
      <p:ext uri="{BB962C8B-B14F-4D97-AF65-F5344CB8AC3E}">
        <p14:creationId xmlns:p14="http://schemas.microsoft.com/office/powerpoint/2010/main" val="2305169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686800" cy="548640"/>
          </a:xfrm>
        </p:spPr>
        <p:txBody>
          <a:bodyPr/>
          <a:lstStyle/>
          <a:p>
            <a:pPr algn="ctr"/>
            <a:r>
              <a:rPr lang="en-US" sz="3600" dirty="0" smtClean="0"/>
              <a:t>What is the Freedom of religion?</a:t>
            </a:r>
            <a:endParaRPr lang="en-US" sz="3600" dirty="0"/>
          </a:p>
        </p:txBody>
      </p:sp>
      <p:sp>
        <p:nvSpPr>
          <p:cNvPr id="4" name="Content Placeholder 2"/>
          <p:cNvSpPr txBox="1">
            <a:spLocks/>
          </p:cNvSpPr>
          <p:nvPr/>
        </p:nvSpPr>
        <p:spPr>
          <a:xfrm>
            <a:off x="152400" y="396240"/>
            <a:ext cx="8686800" cy="19050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en-US" sz="100" dirty="0" smtClean="0">
              <a:solidFill>
                <a:schemeClr val="tx2"/>
              </a:solidFill>
            </a:endParaRPr>
          </a:p>
          <a:p>
            <a:pPr algn="ctr"/>
            <a:endParaRPr lang="en-US" sz="900" dirty="0" smtClean="0"/>
          </a:p>
          <a:p>
            <a:pPr algn="ctr"/>
            <a:r>
              <a:rPr lang="en-US" sz="2800" dirty="0" smtClean="0">
                <a:solidFill>
                  <a:schemeClr val="accent5"/>
                </a:solidFill>
              </a:rPr>
              <a:t>Congress cannot establish a religion for the country </a:t>
            </a:r>
          </a:p>
          <a:p>
            <a:pPr algn="ctr"/>
            <a:r>
              <a:rPr lang="en-US" sz="2800" dirty="0" smtClean="0">
                <a:solidFill>
                  <a:schemeClr val="accent5"/>
                </a:solidFill>
              </a:rPr>
              <a:t>and they cannot prohibit the free exercise of religion or the desire to not practice a religion at all. </a:t>
            </a:r>
          </a:p>
          <a:p>
            <a:pPr algn="ctr"/>
            <a:endParaRPr lang="en-US" sz="2800" dirty="0">
              <a:solidFill>
                <a:schemeClr val="accent5"/>
              </a:solidFill>
            </a:endParaRPr>
          </a:p>
        </p:txBody>
      </p:sp>
      <p:sp>
        <p:nvSpPr>
          <p:cNvPr id="5" name="Title 1"/>
          <p:cNvSpPr txBox="1">
            <a:spLocks/>
          </p:cNvSpPr>
          <p:nvPr/>
        </p:nvSpPr>
        <p:spPr>
          <a:xfrm>
            <a:off x="304800" y="2057400"/>
            <a:ext cx="8686800" cy="11759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What are some limits on the Freedom of Religion?</a:t>
            </a:r>
            <a:endParaRPr lang="en-US" dirty="0"/>
          </a:p>
        </p:txBody>
      </p:sp>
      <p:sp>
        <p:nvSpPr>
          <p:cNvPr id="6" name="Title 1"/>
          <p:cNvSpPr txBox="1">
            <a:spLocks/>
          </p:cNvSpPr>
          <p:nvPr/>
        </p:nvSpPr>
        <p:spPr>
          <a:xfrm>
            <a:off x="-228600" y="5775960"/>
            <a:ext cx="3048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000" dirty="0" smtClean="0">
                <a:solidFill>
                  <a:schemeClr val="bg2"/>
                </a:solidFill>
                <a:latin typeface="Croobie" pitchFamily="2" charset="0"/>
              </a:rPr>
              <a:t>First things first:</a:t>
            </a:r>
            <a:endParaRPr lang="en-US" sz="4000" dirty="0">
              <a:solidFill>
                <a:schemeClr val="bg2"/>
              </a:solidFill>
              <a:latin typeface="Croobie" pitchFamily="2" charset="0"/>
            </a:endParaRPr>
          </a:p>
        </p:txBody>
      </p:sp>
      <p:sp>
        <p:nvSpPr>
          <p:cNvPr id="7" name="TextBox 6"/>
          <p:cNvSpPr txBox="1"/>
          <p:nvPr/>
        </p:nvSpPr>
        <p:spPr>
          <a:xfrm>
            <a:off x="2438400" y="5194574"/>
            <a:ext cx="5867400" cy="1692771"/>
          </a:xfrm>
          <a:prstGeom prst="rect">
            <a:avLst/>
          </a:prstGeom>
          <a:noFill/>
        </p:spPr>
        <p:txBody>
          <a:bodyPr wrap="square" rtlCol="0">
            <a:spAutoFit/>
          </a:bodyPr>
          <a:lstStyle/>
          <a:p>
            <a:pPr algn="ctr"/>
            <a:r>
              <a:rPr lang="en-US" sz="2000" b="1" dirty="0" smtClean="0">
                <a:solidFill>
                  <a:schemeClr val="bg1"/>
                </a:solidFill>
              </a:rPr>
              <a:t>The government cannot limit religious </a:t>
            </a:r>
            <a:r>
              <a:rPr lang="en-US" sz="2000" b="1" i="1" dirty="0" smtClean="0">
                <a:solidFill>
                  <a:schemeClr val="tx2"/>
                </a:solidFill>
              </a:rPr>
              <a:t>beliefs</a:t>
            </a:r>
            <a:r>
              <a:rPr lang="en-US" sz="2000" b="1" dirty="0" smtClean="0">
                <a:solidFill>
                  <a:schemeClr val="bg1"/>
                </a:solidFill>
              </a:rPr>
              <a:t>, but it can limit religious </a:t>
            </a:r>
            <a:r>
              <a:rPr lang="en-US" sz="2000" b="1" i="1" dirty="0" smtClean="0">
                <a:solidFill>
                  <a:schemeClr val="tx2"/>
                </a:solidFill>
              </a:rPr>
              <a:t>practices</a:t>
            </a:r>
            <a:r>
              <a:rPr lang="en-US" sz="2000" b="1" dirty="0" smtClean="0">
                <a:solidFill>
                  <a:schemeClr val="bg1"/>
                </a:solidFill>
              </a:rPr>
              <a:t>.</a:t>
            </a:r>
          </a:p>
          <a:p>
            <a:pPr algn="ctr"/>
            <a:r>
              <a:rPr lang="en-US" sz="3200" b="1" u="sng" dirty="0" smtClean="0">
                <a:solidFill>
                  <a:schemeClr val="bg1"/>
                </a:solidFill>
              </a:rPr>
              <a:t> Why? Prevent danger to humans and law-breaking!</a:t>
            </a:r>
            <a:endParaRPr lang="en-US" sz="3200" b="1" u="sng" dirty="0">
              <a:solidFill>
                <a:schemeClr val="bg1"/>
              </a:solidFill>
            </a:endParaRPr>
          </a:p>
        </p:txBody>
      </p:sp>
      <p:sp>
        <p:nvSpPr>
          <p:cNvPr id="8" name="TextBox 7"/>
          <p:cNvSpPr txBox="1"/>
          <p:nvPr/>
        </p:nvSpPr>
        <p:spPr>
          <a:xfrm>
            <a:off x="135194" y="3358781"/>
            <a:ext cx="2133600" cy="1077218"/>
          </a:xfrm>
          <a:prstGeom prst="rect">
            <a:avLst/>
          </a:prstGeom>
          <a:noFill/>
        </p:spPr>
        <p:txBody>
          <a:bodyPr wrap="square" rtlCol="0">
            <a:spAutoFit/>
          </a:bodyPr>
          <a:lstStyle/>
          <a:p>
            <a:pPr algn="ctr"/>
            <a:r>
              <a:rPr lang="en-US" sz="3200" b="1" dirty="0" smtClean="0">
                <a:solidFill>
                  <a:schemeClr val="accent2"/>
                </a:solidFill>
              </a:rPr>
              <a:t>Some </a:t>
            </a:r>
          </a:p>
          <a:p>
            <a:pPr algn="ctr"/>
            <a:r>
              <a:rPr lang="en-US" sz="3200" b="1" dirty="0" smtClean="0">
                <a:solidFill>
                  <a:schemeClr val="accent2"/>
                </a:solidFill>
              </a:rPr>
              <a:t>examples:</a:t>
            </a:r>
            <a:endParaRPr lang="en-US" sz="3200" b="1" dirty="0">
              <a:solidFill>
                <a:schemeClr val="accent2"/>
              </a:solidFill>
            </a:endParaRPr>
          </a:p>
        </p:txBody>
      </p:sp>
      <p:grpSp>
        <p:nvGrpSpPr>
          <p:cNvPr id="12" name="Group 11"/>
          <p:cNvGrpSpPr/>
          <p:nvPr/>
        </p:nvGrpSpPr>
        <p:grpSpPr>
          <a:xfrm>
            <a:off x="2365208" y="3135193"/>
            <a:ext cx="2247900" cy="1711802"/>
            <a:chOff x="2286000" y="3200400"/>
            <a:chExt cx="2247900" cy="1711802"/>
          </a:xfrm>
        </p:grpSpPr>
        <p:sp>
          <p:nvSpPr>
            <p:cNvPr id="9" name="TextBox 8"/>
            <p:cNvSpPr txBox="1"/>
            <p:nvPr/>
          </p:nvSpPr>
          <p:spPr>
            <a:xfrm>
              <a:off x="2667000" y="4542870"/>
              <a:ext cx="1828800" cy="369332"/>
            </a:xfrm>
            <a:prstGeom prst="rect">
              <a:avLst/>
            </a:prstGeom>
            <a:noFill/>
          </p:spPr>
          <p:txBody>
            <a:bodyPr wrap="square" rtlCol="0">
              <a:spAutoFit/>
            </a:bodyPr>
            <a:lstStyle/>
            <a:p>
              <a:pPr algn="ctr"/>
              <a:r>
                <a:rPr lang="en-US" b="1" u="sng" dirty="0" smtClean="0"/>
                <a:t>Plural marriage</a:t>
              </a:r>
              <a:endParaRPr lang="en-US" b="1" u="sng" dirty="0"/>
            </a:p>
          </p:txBody>
        </p:sp>
        <p:pic>
          <p:nvPicPr>
            <p:cNvPr id="8194" name="Picture 2" descr="C:\Documents and Settings\flrea\Local Settings\Temporary Internet Files\Content.IE5\FH0Z1Q3L\MP9003417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3200400"/>
              <a:ext cx="1905000" cy="13589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C:\Documents and Settings\flrea\Local Settings\Temporary Internet Files\Content.IE5\FH0Z1Q3L\MP900341738[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86000" y="3523566"/>
              <a:ext cx="1752600" cy="125018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3" name="Group 12"/>
          <p:cNvGrpSpPr/>
          <p:nvPr/>
        </p:nvGrpSpPr>
        <p:grpSpPr>
          <a:xfrm>
            <a:off x="4856635" y="3200400"/>
            <a:ext cx="1828800" cy="1668348"/>
            <a:chOff x="4856635" y="3351930"/>
            <a:chExt cx="1828800" cy="1520022"/>
          </a:xfrm>
        </p:grpSpPr>
        <p:sp>
          <p:nvSpPr>
            <p:cNvPr id="10" name="TextBox 9"/>
            <p:cNvSpPr txBox="1"/>
            <p:nvPr/>
          </p:nvSpPr>
          <p:spPr>
            <a:xfrm>
              <a:off x="4856635" y="4535456"/>
              <a:ext cx="1828800" cy="336496"/>
            </a:xfrm>
            <a:prstGeom prst="rect">
              <a:avLst/>
            </a:prstGeom>
            <a:noFill/>
          </p:spPr>
          <p:txBody>
            <a:bodyPr wrap="square" rtlCol="0">
              <a:spAutoFit/>
            </a:bodyPr>
            <a:lstStyle/>
            <a:p>
              <a:pPr algn="ctr"/>
              <a:r>
                <a:rPr lang="en-US" b="1" u="sng" dirty="0" smtClean="0"/>
                <a:t>Illegal drug use </a:t>
              </a:r>
              <a:endParaRPr lang="en-US" b="1" u="sng" dirty="0"/>
            </a:p>
          </p:txBody>
        </p:sp>
        <p:pic>
          <p:nvPicPr>
            <p:cNvPr id="8198" name="Picture 6" descr="C:\Documents and Settings\flrea\Local Settings\Temporary Internet Files\Content.IE5\0B6R8VTI\MP90040251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152084" y="3056483"/>
              <a:ext cx="1183525" cy="177442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76940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iterate type="lt">
                                    <p:tmPct val="0"/>
                                  </p:iterate>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900"/>
                                        <p:tgtEl>
                                          <p:spTgt spid="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52400" y="593003"/>
            <a:ext cx="8991600" cy="612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5317" y="59603"/>
            <a:ext cx="8229600" cy="1066800"/>
          </a:xfrm>
        </p:spPr>
        <p:txBody>
          <a:bodyPr>
            <a:noAutofit/>
          </a:bodyPr>
          <a:lstStyle/>
          <a:p>
            <a:pPr algn="ctr"/>
            <a:r>
              <a:rPr lang="en-US" sz="3600" b="1" dirty="0" smtClean="0">
                <a:solidFill>
                  <a:schemeClr val="accent2"/>
                </a:solidFill>
              </a:rPr>
              <a:t>What does the constitution mean by “Speech”?</a:t>
            </a:r>
            <a:endParaRPr lang="en-US" sz="3600" dirty="0"/>
          </a:p>
        </p:txBody>
      </p:sp>
      <p:sp>
        <p:nvSpPr>
          <p:cNvPr id="3" name="Content Placeholder 2"/>
          <p:cNvSpPr>
            <a:spLocks noGrp="1"/>
          </p:cNvSpPr>
          <p:nvPr>
            <p:ph idx="1"/>
          </p:nvPr>
        </p:nvSpPr>
        <p:spPr>
          <a:xfrm>
            <a:off x="533400" y="1250415"/>
            <a:ext cx="8229600" cy="1636776"/>
          </a:xfrm>
          <a:ln w="57150">
            <a:solidFill>
              <a:schemeClr val="accent1"/>
            </a:solidFill>
          </a:ln>
        </p:spPr>
        <p:txBody>
          <a:bodyPr>
            <a:noAutofit/>
          </a:bodyPr>
          <a:lstStyle/>
          <a:p>
            <a:pPr marL="109728" indent="0" algn="ctr">
              <a:buNone/>
            </a:pPr>
            <a:r>
              <a:rPr lang="en-US" sz="3200" b="1" u="sng" dirty="0" smtClean="0">
                <a:solidFill>
                  <a:srgbClr val="80D41A"/>
                </a:solidFill>
              </a:rPr>
              <a:t>Why?: Prevent chaos, injury, law-breaking</a:t>
            </a:r>
            <a:endParaRPr lang="en-US" sz="3200" b="1" dirty="0">
              <a:solidFill>
                <a:srgbClr val="80D41A"/>
              </a:solidFill>
            </a:endParaRPr>
          </a:p>
        </p:txBody>
      </p:sp>
      <p:sp>
        <p:nvSpPr>
          <p:cNvPr id="11" name="TextBox 10"/>
          <p:cNvSpPr txBox="1"/>
          <p:nvPr/>
        </p:nvSpPr>
        <p:spPr>
          <a:xfrm>
            <a:off x="1357557" y="2887191"/>
            <a:ext cx="7391400" cy="584775"/>
          </a:xfrm>
          <a:prstGeom prst="rect">
            <a:avLst/>
          </a:prstGeom>
          <a:noFill/>
        </p:spPr>
        <p:txBody>
          <a:bodyPr wrap="square" rtlCol="0">
            <a:spAutoFit/>
          </a:bodyPr>
          <a:lstStyle/>
          <a:p>
            <a:pPr algn="ctr"/>
            <a:r>
              <a:rPr lang="en-US" sz="3200" b="1" dirty="0" smtClean="0"/>
              <a:t>When should speech be limited? </a:t>
            </a:r>
            <a:endParaRPr lang="en-US" sz="3200" b="1" dirty="0"/>
          </a:p>
        </p:txBody>
      </p:sp>
      <p:pic>
        <p:nvPicPr>
          <p:cNvPr id="7170" name="Picture 2" descr="C:\Documents and Settings\flrea\Local Settings\Temporary Internet Files\Content.IE5\FH0Z1Q3L\MP90043949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928356"/>
            <a:ext cx="3504109" cy="2393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C:\Documents and Settings\flrea\Local Settings\Temporary Internet Files\Content.IE5\WM7TZ3O8\MP910221005[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52600" y="4039843"/>
            <a:ext cx="2140088" cy="264637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674384" y="3466691"/>
            <a:ext cx="4361835" cy="461665"/>
          </a:xfrm>
          <a:prstGeom prst="rect">
            <a:avLst/>
          </a:prstGeom>
          <a:noFill/>
        </p:spPr>
        <p:txBody>
          <a:bodyPr wrap="square" rtlCol="0">
            <a:spAutoFit/>
          </a:bodyPr>
          <a:lstStyle/>
          <a:p>
            <a:r>
              <a:rPr lang="en-US" sz="2400" b="1" dirty="0" smtClean="0"/>
              <a:t>In the middle of class…  </a:t>
            </a:r>
            <a:endParaRPr lang="en-US" sz="2400" b="1" dirty="0"/>
          </a:p>
        </p:txBody>
      </p:sp>
      <p:sp>
        <p:nvSpPr>
          <p:cNvPr id="22" name="TextBox 21"/>
          <p:cNvSpPr txBox="1"/>
          <p:nvPr/>
        </p:nvSpPr>
        <p:spPr>
          <a:xfrm>
            <a:off x="4677697" y="4080301"/>
            <a:ext cx="3608725" cy="830997"/>
          </a:xfrm>
          <a:prstGeom prst="rect">
            <a:avLst/>
          </a:prstGeom>
          <a:noFill/>
        </p:spPr>
        <p:txBody>
          <a:bodyPr wrap="square" rtlCol="0">
            <a:spAutoFit/>
          </a:bodyPr>
          <a:lstStyle/>
          <a:p>
            <a:r>
              <a:rPr lang="en-US" sz="2400" b="1" dirty="0" smtClean="0"/>
              <a:t>…you cannot jump out of your chair…</a:t>
            </a:r>
            <a:endParaRPr lang="en-US" sz="2400" b="1" dirty="0"/>
          </a:p>
        </p:txBody>
      </p:sp>
      <p:sp>
        <p:nvSpPr>
          <p:cNvPr id="23" name="TextBox 22"/>
          <p:cNvSpPr txBox="1"/>
          <p:nvPr/>
        </p:nvSpPr>
        <p:spPr>
          <a:xfrm>
            <a:off x="4808972" y="4994701"/>
            <a:ext cx="3608725" cy="830997"/>
          </a:xfrm>
          <a:prstGeom prst="rect">
            <a:avLst/>
          </a:prstGeom>
          <a:noFill/>
        </p:spPr>
        <p:txBody>
          <a:bodyPr wrap="square" rtlCol="0">
            <a:spAutoFit/>
          </a:bodyPr>
          <a:lstStyle/>
          <a:p>
            <a:r>
              <a:rPr lang="en-US" sz="2400" b="1" dirty="0" smtClean="0"/>
              <a:t>…and scream fire if there is no fire. </a:t>
            </a:r>
            <a:endParaRPr lang="en-US" sz="2400" b="1" dirty="0"/>
          </a:p>
        </p:txBody>
      </p:sp>
      <p:sp>
        <p:nvSpPr>
          <p:cNvPr id="7" name="TextBox 6"/>
          <p:cNvSpPr txBox="1"/>
          <p:nvPr/>
        </p:nvSpPr>
        <p:spPr>
          <a:xfrm>
            <a:off x="3946578" y="3326248"/>
            <a:ext cx="5143531" cy="3170099"/>
          </a:xfrm>
          <a:prstGeom prst="rect">
            <a:avLst/>
          </a:prstGeom>
          <a:noFill/>
        </p:spPr>
        <p:txBody>
          <a:bodyPr wrap="square" rtlCol="0">
            <a:spAutoFit/>
          </a:bodyPr>
          <a:lstStyle/>
          <a:p>
            <a:r>
              <a:rPr lang="en-US" sz="2000" b="1" u="sng" dirty="0" smtClean="0">
                <a:solidFill>
                  <a:schemeClr val="accent2"/>
                </a:solidFill>
              </a:rPr>
              <a:t>Because speech cannot:</a:t>
            </a:r>
          </a:p>
          <a:p>
            <a:pPr marL="285750" indent="-285750">
              <a:buFont typeface="Arial" pitchFamily="34" charset="0"/>
              <a:buChar char="•"/>
            </a:pPr>
            <a:r>
              <a:rPr lang="en-US" sz="2000" b="1" u="sng" dirty="0" smtClean="0">
                <a:solidFill>
                  <a:schemeClr val="accent2"/>
                </a:solidFill>
              </a:rPr>
              <a:t>Be disruptive of the learning environment</a:t>
            </a:r>
          </a:p>
          <a:p>
            <a:pPr marL="285750" indent="-285750">
              <a:buFont typeface="Arial" pitchFamily="34" charset="0"/>
              <a:buChar char="•"/>
            </a:pPr>
            <a:r>
              <a:rPr lang="en-US" sz="2000" b="1" u="sng" dirty="0" smtClean="0">
                <a:solidFill>
                  <a:schemeClr val="accent2"/>
                </a:solidFill>
              </a:rPr>
              <a:t>Cause a dangerous situation </a:t>
            </a:r>
            <a:r>
              <a:rPr lang="en-US" sz="2000" b="1" dirty="0" smtClean="0">
                <a:solidFill>
                  <a:schemeClr val="accent2"/>
                </a:solidFill>
              </a:rPr>
              <a:t>(be it a stampede or violence</a:t>
            </a:r>
            <a:r>
              <a:rPr lang="en-US" sz="2000" b="1" u="sng" dirty="0" smtClean="0">
                <a:solidFill>
                  <a:schemeClr val="accent2"/>
                </a:solidFill>
              </a:rPr>
              <a:t>)</a:t>
            </a:r>
          </a:p>
          <a:p>
            <a:r>
              <a:rPr lang="en-US" sz="2000" b="1" dirty="0" smtClean="0">
                <a:solidFill>
                  <a:schemeClr val="accent2"/>
                </a:solidFill>
              </a:rPr>
              <a:t>Other times speech can be limited: </a:t>
            </a:r>
          </a:p>
          <a:p>
            <a:pPr marL="342900" indent="-342900">
              <a:buFont typeface="Arial" pitchFamily="34" charset="0"/>
              <a:buChar char="•"/>
            </a:pPr>
            <a:r>
              <a:rPr lang="en-US" sz="2000" b="1" dirty="0" smtClean="0">
                <a:solidFill>
                  <a:schemeClr val="accent2"/>
                </a:solidFill>
              </a:rPr>
              <a:t>If speech injures a person’s reputation based on false information</a:t>
            </a:r>
          </a:p>
          <a:p>
            <a:pPr marL="342900" indent="-342900">
              <a:buFont typeface="Arial" pitchFamily="34" charset="0"/>
              <a:buChar char="•"/>
            </a:pPr>
            <a:r>
              <a:rPr lang="en-US" sz="2000" b="1" dirty="0" smtClean="0">
                <a:solidFill>
                  <a:schemeClr val="accent2"/>
                </a:solidFill>
              </a:rPr>
              <a:t>If speech </a:t>
            </a:r>
            <a:r>
              <a:rPr lang="en-US" sz="2000" b="1" u="sng" dirty="0" smtClean="0">
                <a:solidFill>
                  <a:schemeClr val="accent2"/>
                </a:solidFill>
              </a:rPr>
              <a:t>is obscene</a:t>
            </a:r>
          </a:p>
          <a:p>
            <a:pPr marL="342900" indent="-342900">
              <a:buFont typeface="Arial" pitchFamily="34" charset="0"/>
              <a:buChar char="•"/>
            </a:pPr>
            <a:r>
              <a:rPr lang="en-US" sz="2000" b="1" dirty="0" smtClean="0">
                <a:solidFill>
                  <a:schemeClr val="accent2"/>
                </a:solidFill>
              </a:rPr>
              <a:t>If speech </a:t>
            </a:r>
            <a:r>
              <a:rPr lang="en-US" sz="2000" b="1" u="sng" dirty="0" smtClean="0">
                <a:solidFill>
                  <a:schemeClr val="accent2"/>
                </a:solidFill>
              </a:rPr>
              <a:t>will infringe on national security</a:t>
            </a:r>
          </a:p>
          <a:p>
            <a:pPr marL="342900" indent="-342900">
              <a:buFont typeface="Arial" pitchFamily="34" charset="0"/>
              <a:buChar char="•"/>
            </a:pPr>
            <a:endParaRPr lang="en-US" sz="2000" b="1" dirty="0">
              <a:solidFill>
                <a:schemeClr val="accent2"/>
              </a:solidFill>
            </a:endParaRPr>
          </a:p>
        </p:txBody>
      </p:sp>
      <p:pic>
        <p:nvPicPr>
          <p:cNvPr id="7173" name="Picture 5" descr="C:\Documents and Settings\flrea\Local Settings\Temporary Internet Files\Content.IE5\1MQK6FTF\MC900432534[1].png"/>
          <p:cNvPicPr>
            <a:picLocks noChangeAspect="1" noChangeArrowheads="1"/>
          </p:cNvPicPr>
          <p:nvPr/>
        </p:nvPicPr>
        <p:blipFill>
          <a:blip r:embed="rId7" cstate="print">
            <a:duotone>
              <a:prstClr val="black"/>
              <a:srgbClr val="7030A0">
                <a:tint val="45000"/>
                <a:satMod val="400000"/>
              </a:srgbClr>
            </a:duotone>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0485719">
            <a:off x="152400" y="2835697"/>
            <a:ext cx="2285714" cy="228571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rot="20485719">
            <a:off x="533400" y="3471966"/>
            <a:ext cx="1676400" cy="707886"/>
          </a:xfrm>
          <a:prstGeom prst="rect">
            <a:avLst/>
          </a:prstGeom>
          <a:noFill/>
        </p:spPr>
        <p:txBody>
          <a:bodyPr wrap="square" rtlCol="0">
            <a:spAutoFit/>
          </a:bodyPr>
          <a:lstStyle/>
          <a:p>
            <a:pPr algn="ctr"/>
            <a:r>
              <a:rPr lang="en-US" sz="4000" b="1" dirty="0" smtClean="0">
                <a:solidFill>
                  <a:schemeClr val="bg1"/>
                </a:solidFill>
              </a:rPr>
              <a:t>FIRE!!</a:t>
            </a:r>
            <a:endParaRPr lang="en-US" sz="4000" b="1" dirty="0">
              <a:solidFill>
                <a:schemeClr val="bg1"/>
              </a:solidFill>
            </a:endParaRPr>
          </a:p>
        </p:txBody>
      </p:sp>
    </p:spTree>
    <p:extLst>
      <p:ext uri="{BB962C8B-B14F-4D97-AF65-F5344CB8AC3E}">
        <p14:creationId xmlns:p14="http://schemas.microsoft.com/office/powerpoint/2010/main" val="10875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heel(1)">
                                      <p:cBhvr>
                                        <p:cTn id="16" dur="9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171"/>
                                        </p:tgtEl>
                                        <p:attrNameLst>
                                          <p:attrName>style.visibility</p:attrName>
                                        </p:attrNameLst>
                                      </p:cBhvr>
                                      <p:to>
                                        <p:strVal val="visible"/>
                                      </p:to>
                                    </p:set>
                                    <p:anim calcmode="lin" valueType="num">
                                      <p:cBhvr additive="base">
                                        <p:cTn id="25" dur="500" fill="hold"/>
                                        <p:tgtEl>
                                          <p:spTgt spid="7171"/>
                                        </p:tgtEl>
                                        <p:attrNameLst>
                                          <p:attrName>ppt_x</p:attrName>
                                        </p:attrNameLst>
                                      </p:cBhvr>
                                      <p:tavLst>
                                        <p:tav tm="0">
                                          <p:val>
                                            <p:strVal val="#ppt_x"/>
                                          </p:val>
                                        </p:tav>
                                        <p:tav tm="100000">
                                          <p:val>
                                            <p:strVal val="#ppt_x"/>
                                          </p:val>
                                        </p:tav>
                                      </p:tavLst>
                                    </p:anim>
                                    <p:anim calcmode="lin" valueType="num">
                                      <p:cBhvr additive="base">
                                        <p:cTn id="26"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par>
                                <p:cTn id="35" presetID="22" presetClass="entr" presetSubtype="2" fill="hold" nodeType="withEffect">
                                  <p:stCondLst>
                                    <p:cond delay="0"/>
                                  </p:stCondLst>
                                  <p:childTnLst>
                                    <p:set>
                                      <p:cBhvr>
                                        <p:cTn id="36" dur="1" fill="hold">
                                          <p:stCondLst>
                                            <p:cond delay="0"/>
                                          </p:stCondLst>
                                        </p:cTn>
                                        <p:tgtEl>
                                          <p:spTgt spid="7173"/>
                                        </p:tgtEl>
                                        <p:attrNameLst>
                                          <p:attrName>style.visibility</p:attrName>
                                        </p:attrNameLst>
                                      </p:cBhvr>
                                      <p:to>
                                        <p:strVal val="visible"/>
                                      </p:to>
                                    </p:set>
                                    <p:animEffect transition="in" filter="wipe(right)">
                                      <p:cBhvr>
                                        <p:cTn id="37" dur="500"/>
                                        <p:tgtEl>
                                          <p:spTgt spid="71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fade">
                                      <p:cBhvr>
                                        <p:cTn id="53" dur="500"/>
                                        <p:tgtEl>
                                          <p:spTgt spid="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Effect transition="in" filter="fade">
                                      <p:cBhvr>
                                        <p:cTn id="58" dur="500"/>
                                        <p:tgtEl>
                                          <p:spTgt spid="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Effect transition="in" filter="fade">
                                      <p:cBhvr>
                                        <p:cTn id="63" dur="500"/>
                                        <p:tgtEl>
                                          <p:spTgt spid="7">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
                                            <p:txEl>
                                              <p:pRg st="3" end="3"/>
                                            </p:txEl>
                                          </p:spTgt>
                                        </p:tgtEl>
                                        <p:attrNameLst>
                                          <p:attrName>style.visibility</p:attrName>
                                        </p:attrNameLst>
                                      </p:cBhvr>
                                      <p:to>
                                        <p:strVal val="visible"/>
                                      </p:to>
                                    </p:set>
                                    <p:animEffect transition="in" filter="fade">
                                      <p:cBhvr>
                                        <p:cTn id="68" dur="500"/>
                                        <p:tgtEl>
                                          <p:spTgt spid="7">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Effect transition="in" filter="fade">
                                      <p:cBhvr>
                                        <p:cTn id="73" dur="500"/>
                                        <p:tgtEl>
                                          <p:spTgt spid="7">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7">
                                            <p:txEl>
                                              <p:pRg st="5" end="5"/>
                                            </p:txEl>
                                          </p:spTgt>
                                        </p:tgtEl>
                                        <p:attrNameLst>
                                          <p:attrName>style.visibility</p:attrName>
                                        </p:attrNameLst>
                                      </p:cBhvr>
                                      <p:to>
                                        <p:strVal val="visible"/>
                                      </p:to>
                                    </p:set>
                                    <p:animEffect transition="in" filter="fade">
                                      <p:cBhvr>
                                        <p:cTn id="78" dur="500"/>
                                        <p:tgtEl>
                                          <p:spTgt spid="7">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
                                            <p:txEl>
                                              <p:pRg st="6" end="6"/>
                                            </p:txEl>
                                          </p:spTgt>
                                        </p:tgtEl>
                                        <p:attrNameLst>
                                          <p:attrName>style.visibility</p:attrName>
                                        </p:attrNameLst>
                                      </p:cBhvr>
                                      <p:to>
                                        <p:strVal val="visible"/>
                                      </p:to>
                                    </p:set>
                                    <p:animEffect transition="in" filter="fade">
                                      <p:cBhvr>
                                        <p:cTn id="8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2" grpId="0"/>
      <p:bldP spid="22" grpId="1"/>
      <p:bldP spid="23" grpId="0"/>
      <p:bldP spid="23" grpId="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50103"/>
            <a:ext cx="8229600" cy="685800"/>
          </a:xfrm>
        </p:spPr>
        <p:txBody>
          <a:bodyPr>
            <a:noAutofit/>
          </a:bodyPr>
          <a:lstStyle/>
          <a:p>
            <a:pPr algn="ctr"/>
            <a:r>
              <a:rPr lang="en-US" sz="3600" b="1" dirty="0" smtClean="0">
                <a:solidFill>
                  <a:schemeClr val="accent2"/>
                </a:solidFill>
              </a:rPr>
              <a:t>What does the constitution  mean by “Press”?</a:t>
            </a:r>
            <a:endParaRPr lang="en-US" sz="3600" dirty="0"/>
          </a:p>
        </p:txBody>
      </p:sp>
      <p:sp>
        <p:nvSpPr>
          <p:cNvPr id="5" name="Rectangle 4"/>
          <p:cNvSpPr>
            <a:spLocks noChangeArrowheads="1"/>
          </p:cNvSpPr>
          <p:nvPr/>
        </p:nvSpPr>
        <p:spPr bwMode="auto">
          <a:xfrm>
            <a:off x="309291" y="1066800"/>
            <a:ext cx="8458200" cy="1351549"/>
          </a:xfrm>
          <a:prstGeom prst="rect">
            <a:avLst/>
          </a:prstGeom>
          <a:solidFill>
            <a:schemeClr val="accent2"/>
          </a:solidFill>
          <a:ln w="9525">
            <a:solidFill>
              <a:schemeClr val="tx1"/>
            </a:solidFill>
            <a:miter lim="800000"/>
            <a:headEnd/>
            <a:tailEnd/>
          </a:ln>
        </p:spPr>
        <p:txBody>
          <a:bodyPr anchor="ctr"/>
          <a:lstStyle/>
          <a:p>
            <a:pPr algn="ctr"/>
            <a:endParaRPr lang="en-US" sz="2800" u="sng" dirty="0"/>
          </a:p>
          <a:p>
            <a:pPr algn="ctr"/>
            <a:r>
              <a:rPr lang="en-US" sz="2800" u="sng" dirty="0"/>
              <a:t>Press:</a:t>
            </a:r>
            <a:r>
              <a:rPr lang="en-US" sz="2800" dirty="0"/>
              <a:t> The media and any other organizations that print, broadcast, or gather and transmit news.</a:t>
            </a:r>
          </a:p>
          <a:p>
            <a:pPr algn="ctr"/>
            <a:endParaRPr lang="en-US" sz="2800" dirty="0"/>
          </a:p>
        </p:txBody>
      </p:sp>
      <p:sp>
        <p:nvSpPr>
          <p:cNvPr id="6" name="TextBox 5"/>
          <p:cNvSpPr txBox="1"/>
          <p:nvPr/>
        </p:nvSpPr>
        <p:spPr>
          <a:xfrm>
            <a:off x="1622927" y="2465914"/>
            <a:ext cx="5771952" cy="400110"/>
          </a:xfrm>
          <a:prstGeom prst="rect">
            <a:avLst/>
          </a:prstGeom>
          <a:noFill/>
        </p:spPr>
        <p:txBody>
          <a:bodyPr wrap="square" rtlCol="0">
            <a:spAutoFit/>
          </a:bodyPr>
          <a:lstStyle/>
          <a:p>
            <a:pPr algn="ctr"/>
            <a:r>
              <a:rPr lang="en-US" sz="2000" b="1" dirty="0" smtClean="0"/>
              <a:t>What are some limits on the freedom of press? </a:t>
            </a:r>
            <a:endParaRPr lang="en-US" sz="2000" b="1" dirty="0"/>
          </a:p>
        </p:txBody>
      </p:sp>
      <p:sp>
        <p:nvSpPr>
          <p:cNvPr id="7" name="Title 1"/>
          <p:cNvSpPr txBox="1">
            <a:spLocks/>
          </p:cNvSpPr>
          <p:nvPr/>
        </p:nvSpPr>
        <p:spPr>
          <a:xfrm>
            <a:off x="0" y="5775960"/>
            <a:ext cx="3048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000" dirty="0" smtClean="0">
                <a:solidFill>
                  <a:schemeClr val="bg2"/>
                </a:solidFill>
                <a:latin typeface="Croobie" pitchFamily="2" charset="0"/>
              </a:rPr>
              <a:t>What do you think?</a:t>
            </a:r>
            <a:endParaRPr lang="en-US" sz="4000" dirty="0">
              <a:solidFill>
                <a:schemeClr val="bg2"/>
              </a:solidFill>
              <a:latin typeface="Croobie" pitchFamily="2" charset="0"/>
            </a:endParaRPr>
          </a:p>
        </p:txBody>
      </p:sp>
      <p:sp>
        <p:nvSpPr>
          <p:cNvPr id="8" name="TextBox 7"/>
          <p:cNvSpPr txBox="1"/>
          <p:nvPr/>
        </p:nvSpPr>
        <p:spPr>
          <a:xfrm>
            <a:off x="2971800" y="5369097"/>
            <a:ext cx="5867400" cy="954107"/>
          </a:xfrm>
          <a:prstGeom prst="rect">
            <a:avLst/>
          </a:prstGeom>
          <a:noFill/>
        </p:spPr>
        <p:txBody>
          <a:bodyPr wrap="square" rtlCol="0">
            <a:spAutoFit/>
          </a:bodyPr>
          <a:lstStyle/>
          <a:p>
            <a:pPr algn="ctr"/>
            <a:r>
              <a:rPr lang="en-US" sz="2800" b="1" u="sng" dirty="0" smtClean="0">
                <a:solidFill>
                  <a:schemeClr val="bg1"/>
                </a:solidFill>
              </a:rPr>
              <a:t>Why: Threat to national safety, false or misleading info, explicit material</a:t>
            </a:r>
            <a:endParaRPr lang="en-US" sz="2800" b="1" u="sng" dirty="0">
              <a:solidFill>
                <a:schemeClr val="bg1"/>
              </a:solidFill>
            </a:endParaRPr>
          </a:p>
        </p:txBody>
      </p:sp>
      <p:grpSp>
        <p:nvGrpSpPr>
          <p:cNvPr id="16" name="Group 15"/>
          <p:cNvGrpSpPr/>
          <p:nvPr/>
        </p:nvGrpSpPr>
        <p:grpSpPr>
          <a:xfrm>
            <a:off x="-2647251" y="1229820"/>
            <a:ext cx="2853282" cy="1809259"/>
            <a:chOff x="0" y="2790931"/>
            <a:chExt cx="2853282" cy="1809259"/>
          </a:xfrm>
        </p:grpSpPr>
        <p:sp>
          <p:nvSpPr>
            <p:cNvPr id="9" name="TextBox 8"/>
            <p:cNvSpPr txBox="1"/>
            <p:nvPr/>
          </p:nvSpPr>
          <p:spPr>
            <a:xfrm>
              <a:off x="0" y="3953859"/>
              <a:ext cx="2853282" cy="646331"/>
            </a:xfrm>
            <a:prstGeom prst="rect">
              <a:avLst/>
            </a:prstGeom>
            <a:solidFill>
              <a:schemeClr val="bg1"/>
            </a:solidFill>
          </p:spPr>
          <p:txBody>
            <a:bodyPr wrap="square" rtlCol="0">
              <a:spAutoFit/>
            </a:bodyPr>
            <a:lstStyle/>
            <a:p>
              <a:pPr algn="ctr"/>
              <a:r>
                <a:rPr lang="en-US" b="1" u="sng" dirty="0" smtClean="0">
                  <a:solidFill>
                    <a:schemeClr val="accent5"/>
                  </a:solidFill>
                </a:rPr>
                <a:t>National Security</a:t>
              </a:r>
            </a:p>
            <a:p>
              <a:pPr algn="ctr"/>
              <a:endParaRPr lang="en-US" b="1" u="sng" dirty="0">
                <a:solidFill>
                  <a:schemeClr val="accent1"/>
                </a:solidFill>
              </a:endParaRPr>
            </a:p>
          </p:txBody>
        </p:sp>
        <p:sp>
          <p:nvSpPr>
            <p:cNvPr id="10" name="File"/>
            <p:cNvSpPr>
              <a:spLocks noEditPoints="1" noChangeArrowheads="1"/>
            </p:cNvSpPr>
            <p:nvPr/>
          </p:nvSpPr>
          <p:spPr bwMode="auto">
            <a:xfrm>
              <a:off x="82261" y="2790931"/>
              <a:ext cx="2110873" cy="1198213"/>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smtClean="0"/>
            </a:p>
            <a:p>
              <a:pPr algn="ctr"/>
              <a:r>
                <a:rPr lang="en-US" sz="2400" b="1" i="1" dirty="0" smtClean="0">
                  <a:latin typeface="Agency FB" pitchFamily="34" charset="0"/>
                </a:rPr>
                <a:t>Top Secret</a:t>
              </a:r>
              <a:endParaRPr lang="en-US" sz="2400" b="1" i="1" dirty="0">
                <a:latin typeface="Agency FB" pitchFamily="34" charset="0"/>
              </a:endParaRPr>
            </a:p>
          </p:txBody>
        </p:sp>
      </p:grpSp>
      <p:grpSp>
        <p:nvGrpSpPr>
          <p:cNvPr id="15" name="Group 14"/>
          <p:cNvGrpSpPr/>
          <p:nvPr/>
        </p:nvGrpSpPr>
        <p:grpSpPr>
          <a:xfrm>
            <a:off x="-4037021" y="4852566"/>
            <a:ext cx="2853282" cy="1641233"/>
            <a:chOff x="3082262" y="2933683"/>
            <a:chExt cx="2853282" cy="1641233"/>
          </a:xfrm>
        </p:grpSpPr>
        <p:pic>
          <p:nvPicPr>
            <p:cNvPr id="9220" name="Picture 4" descr="C:\Documents and Settings\flrea\Local Settings\Temporary Internet Files\Content.IE5\00K2A6ZT\MM900300507[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045" y="2933683"/>
              <a:ext cx="1660692" cy="139741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3082262" y="4205584"/>
              <a:ext cx="2853282" cy="369332"/>
            </a:xfrm>
            <a:prstGeom prst="rect">
              <a:avLst/>
            </a:prstGeom>
            <a:noFill/>
          </p:spPr>
          <p:txBody>
            <a:bodyPr wrap="square" rtlCol="0">
              <a:spAutoFit/>
            </a:bodyPr>
            <a:lstStyle/>
            <a:p>
              <a:pPr algn="ctr"/>
              <a:r>
                <a:rPr lang="en-US" b="1" u="sng" dirty="0" smtClean="0">
                  <a:solidFill>
                    <a:schemeClr val="accent5"/>
                  </a:solidFill>
                </a:rPr>
                <a:t>Libel or Slander</a:t>
              </a:r>
            </a:p>
          </p:txBody>
        </p:sp>
      </p:grpSp>
      <p:grpSp>
        <p:nvGrpSpPr>
          <p:cNvPr id="12" name="Group 11"/>
          <p:cNvGrpSpPr/>
          <p:nvPr/>
        </p:nvGrpSpPr>
        <p:grpSpPr>
          <a:xfrm>
            <a:off x="-3321581" y="3054811"/>
            <a:ext cx="3343275" cy="1699070"/>
            <a:chOff x="5791200" y="2866024"/>
            <a:chExt cx="3343275" cy="1699070"/>
          </a:xfrm>
        </p:grpSpPr>
        <p:sp>
          <p:nvSpPr>
            <p:cNvPr id="14" name="TextBox 13"/>
            <p:cNvSpPr txBox="1"/>
            <p:nvPr/>
          </p:nvSpPr>
          <p:spPr>
            <a:xfrm>
              <a:off x="5791200" y="4195762"/>
              <a:ext cx="3343275" cy="369332"/>
            </a:xfrm>
            <a:prstGeom prst="rect">
              <a:avLst/>
            </a:prstGeom>
            <a:solidFill>
              <a:schemeClr val="bg1"/>
            </a:solidFill>
          </p:spPr>
          <p:txBody>
            <a:bodyPr wrap="square" rtlCol="0">
              <a:spAutoFit/>
            </a:bodyPr>
            <a:lstStyle/>
            <a:p>
              <a:pPr algn="ctr"/>
              <a:r>
                <a:rPr lang="en-US" b="1" u="sng" dirty="0" smtClean="0">
                  <a:solidFill>
                    <a:schemeClr val="accent5"/>
                  </a:solidFill>
                </a:rPr>
                <a:t>Obscenity</a:t>
              </a:r>
            </a:p>
          </p:txBody>
        </p:sp>
        <p:pic>
          <p:nvPicPr>
            <p:cNvPr id="9221" name="Picture 5" descr="C:\Documents and Settings\flrea\Local Settings\Temporary Internet Files\Content.IE5\7BHSJT2H\MC9004325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1774" y="2866024"/>
              <a:ext cx="1762125" cy="14097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6858000" y="3124200"/>
              <a:ext cx="1371600" cy="707886"/>
            </a:xfrm>
            <a:prstGeom prst="rect">
              <a:avLst/>
            </a:prstGeom>
            <a:noFill/>
          </p:spPr>
          <p:txBody>
            <a:bodyPr wrap="square" rtlCol="0">
              <a:spAutoFit/>
            </a:bodyPr>
            <a:lstStyle/>
            <a:p>
              <a:pPr algn="ctr"/>
              <a:endParaRPr lang="en-US" sz="4000" b="1" dirty="0">
                <a:solidFill>
                  <a:srgbClr val="FF0000"/>
                </a:solidFill>
                <a:latin typeface="Times New Roman" pitchFamily="18" charset="0"/>
                <a:cs typeface="Times New Roman" pitchFamily="18" charset="0"/>
              </a:endParaRPr>
            </a:p>
          </p:txBody>
        </p:sp>
      </p:grpSp>
      <p:sp>
        <p:nvSpPr>
          <p:cNvPr id="2" name="TextBox 1"/>
          <p:cNvSpPr txBox="1"/>
          <p:nvPr/>
        </p:nvSpPr>
        <p:spPr>
          <a:xfrm>
            <a:off x="5029200" y="2781082"/>
            <a:ext cx="3352800" cy="2246769"/>
          </a:xfrm>
          <a:prstGeom prst="rect">
            <a:avLst/>
          </a:prstGeom>
          <a:noFill/>
        </p:spPr>
        <p:txBody>
          <a:bodyPr wrap="square" rtlCol="0">
            <a:spAutoFit/>
          </a:bodyPr>
          <a:lstStyle/>
          <a:p>
            <a:r>
              <a:rPr lang="en-US" sz="2000" u="sng" dirty="0" smtClean="0"/>
              <a:t>Libel- Printing false information to harm another person</a:t>
            </a:r>
          </a:p>
          <a:p>
            <a:endParaRPr lang="en-US" sz="2000" u="sng" dirty="0"/>
          </a:p>
          <a:p>
            <a:r>
              <a:rPr lang="en-US" sz="2000" u="sng" dirty="0" smtClean="0"/>
              <a:t>Slander- Saying false things about another person to harm them</a:t>
            </a:r>
            <a:endParaRPr lang="en-US" sz="2000" u="sng" dirty="0"/>
          </a:p>
        </p:txBody>
      </p:sp>
      <p:sp>
        <p:nvSpPr>
          <p:cNvPr id="3" name="TextBox 2"/>
          <p:cNvSpPr txBox="1"/>
          <p:nvPr/>
        </p:nvSpPr>
        <p:spPr>
          <a:xfrm>
            <a:off x="990600" y="3040600"/>
            <a:ext cx="3396994" cy="1077218"/>
          </a:xfrm>
          <a:prstGeom prst="rect">
            <a:avLst/>
          </a:prstGeom>
          <a:noFill/>
        </p:spPr>
        <p:txBody>
          <a:bodyPr wrap="square" rtlCol="0">
            <a:spAutoFit/>
          </a:bodyPr>
          <a:lstStyle/>
          <a:p>
            <a:r>
              <a:rPr lang="en-US" dirty="0" smtClean="0"/>
              <a:t>-</a:t>
            </a:r>
            <a:r>
              <a:rPr lang="en-US" sz="3200" u="sng" dirty="0" smtClean="0"/>
              <a:t>National Security</a:t>
            </a:r>
          </a:p>
          <a:p>
            <a:r>
              <a:rPr lang="en-US" sz="3200" u="sng" dirty="0" smtClean="0"/>
              <a:t>-Obscenity </a:t>
            </a:r>
            <a:endParaRPr lang="en-US" sz="3200" u="sng" dirty="0"/>
          </a:p>
        </p:txBody>
      </p:sp>
    </p:spTree>
    <p:extLst>
      <p:ext uri="{BB962C8B-B14F-4D97-AF65-F5344CB8AC3E}">
        <p14:creationId xmlns:p14="http://schemas.microsoft.com/office/powerpoint/2010/main" val="398953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900"/>
                                        <p:tgtEl>
                                          <p:spTgt spid="7"/>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317" y="5201078"/>
            <a:ext cx="3426745" cy="707886"/>
          </a:xfrm>
          <a:prstGeom prst="rect">
            <a:avLst/>
          </a:prstGeom>
          <a:noFill/>
        </p:spPr>
        <p:txBody>
          <a:bodyPr wrap="square" rtlCol="0">
            <a:spAutoFit/>
          </a:bodyPr>
          <a:lstStyle/>
          <a:p>
            <a:pPr algn="ctr"/>
            <a:r>
              <a:rPr lang="en-US" sz="2000" b="1" dirty="0" smtClean="0"/>
              <a:t>What are some limits on the freedom to assemble? </a:t>
            </a:r>
            <a:endParaRPr lang="en-US" sz="2000" b="1" dirty="0"/>
          </a:p>
        </p:txBody>
      </p:sp>
      <p:grpSp>
        <p:nvGrpSpPr>
          <p:cNvPr id="5" name="Group 10"/>
          <p:cNvGrpSpPr>
            <a:grpSpLocks/>
          </p:cNvGrpSpPr>
          <p:nvPr/>
        </p:nvGrpSpPr>
        <p:grpSpPr bwMode="auto">
          <a:xfrm>
            <a:off x="3757336" y="4639995"/>
            <a:ext cx="1383038" cy="2045619"/>
            <a:chOff x="384" y="2832"/>
            <a:chExt cx="1112" cy="1406"/>
          </a:xfrm>
        </p:grpSpPr>
        <p:sp>
          <p:nvSpPr>
            <p:cNvPr id="6" name="Text Box 11"/>
            <p:cNvSpPr txBox="1">
              <a:spLocks noChangeArrowheads="1"/>
            </p:cNvSpPr>
            <p:nvPr/>
          </p:nvSpPr>
          <p:spPr bwMode="auto">
            <a:xfrm>
              <a:off x="432" y="3984"/>
              <a:ext cx="960" cy="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u="sng" dirty="0"/>
                <a:t>Time</a:t>
              </a:r>
            </a:p>
          </p:txBody>
        </p:sp>
        <p:pic>
          <p:nvPicPr>
            <p:cNvPr id="7" name="Picture 12" descr="MCj042423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2832"/>
              <a:ext cx="1112" cy="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16"/>
          <p:cNvGrpSpPr>
            <a:grpSpLocks/>
          </p:cNvGrpSpPr>
          <p:nvPr/>
        </p:nvGrpSpPr>
        <p:grpSpPr bwMode="auto">
          <a:xfrm>
            <a:off x="5420028" y="4933014"/>
            <a:ext cx="1744394" cy="1807071"/>
            <a:chOff x="2208" y="2880"/>
            <a:chExt cx="1344" cy="1327"/>
          </a:xfrm>
        </p:grpSpPr>
        <p:pic>
          <p:nvPicPr>
            <p:cNvPr id="9" name="Picture 17" descr="MCj014950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 y="2880"/>
              <a:ext cx="1344" cy="1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8"/>
            <p:cNvSpPr txBox="1">
              <a:spLocks noChangeArrowheads="1"/>
            </p:cNvSpPr>
            <p:nvPr/>
          </p:nvSpPr>
          <p:spPr bwMode="auto">
            <a:xfrm>
              <a:off x="2400" y="3936"/>
              <a:ext cx="960"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u="sng" dirty="0"/>
                <a:t>Place</a:t>
              </a:r>
            </a:p>
          </p:txBody>
        </p:sp>
      </p:grpSp>
      <p:grpSp>
        <p:nvGrpSpPr>
          <p:cNvPr id="11" name="Group 19"/>
          <p:cNvGrpSpPr>
            <a:grpSpLocks/>
          </p:cNvGrpSpPr>
          <p:nvPr/>
        </p:nvGrpSpPr>
        <p:grpSpPr bwMode="auto">
          <a:xfrm>
            <a:off x="7306212" y="4648201"/>
            <a:ext cx="1549400" cy="1746062"/>
            <a:chOff x="4224" y="2928"/>
            <a:chExt cx="1120" cy="1218"/>
          </a:xfrm>
        </p:grpSpPr>
        <p:pic>
          <p:nvPicPr>
            <p:cNvPr id="12" name="Picture 20" descr="MCBD06861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 y="2928"/>
              <a:ext cx="1120" cy="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21"/>
            <p:cNvSpPr txBox="1">
              <a:spLocks noChangeArrowheads="1"/>
            </p:cNvSpPr>
            <p:nvPr/>
          </p:nvSpPr>
          <p:spPr bwMode="auto">
            <a:xfrm>
              <a:off x="4368" y="3888"/>
              <a:ext cx="960"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u="sng" dirty="0"/>
                <a:t>Manner</a:t>
              </a:r>
            </a:p>
          </p:txBody>
        </p:sp>
      </p:grpSp>
      <p:sp>
        <p:nvSpPr>
          <p:cNvPr id="14" name="Title 1"/>
          <p:cNvSpPr txBox="1">
            <a:spLocks/>
          </p:cNvSpPr>
          <p:nvPr/>
        </p:nvSpPr>
        <p:spPr>
          <a:xfrm>
            <a:off x="460717" y="609600"/>
            <a:ext cx="8229600" cy="1066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600" b="1" dirty="0" smtClean="0">
                <a:solidFill>
                  <a:schemeClr val="accent2"/>
                </a:solidFill>
              </a:rPr>
              <a:t>What does the Constitution mean by “peaceably assemble”?</a:t>
            </a:r>
            <a:endParaRPr lang="en-US" sz="3600" dirty="0"/>
          </a:p>
        </p:txBody>
      </p:sp>
      <p:sp>
        <p:nvSpPr>
          <p:cNvPr id="15" name="Rectangle 14"/>
          <p:cNvSpPr>
            <a:spLocks noChangeArrowheads="1"/>
          </p:cNvSpPr>
          <p:nvPr/>
        </p:nvSpPr>
        <p:spPr bwMode="auto">
          <a:xfrm>
            <a:off x="308317" y="2971800"/>
            <a:ext cx="8534400" cy="1422400"/>
          </a:xfrm>
          <a:prstGeom prst="rect">
            <a:avLst/>
          </a:prstGeom>
          <a:solidFill>
            <a:schemeClr val="accent2"/>
          </a:solidFill>
          <a:ln w="9525">
            <a:solidFill>
              <a:schemeClr val="tx1"/>
            </a:solidFill>
            <a:miter lim="800000"/>
            <a:headEnd/>
            <a:tailEnd/>
          </a:ln>
        </p:spPr>
        <p:txBody>
          <a:bodyPr anchor="ctr"/>
          <a:lstStyle/>
          <a:p>
            <a:pPr algn="ctr"/>
            <a:r>
              <a:rPr lang="en-US" sz="4000" u="sng" dirty="0" smtClean="0"/>
              <a:t>Why: Prevent law-breaking, chaos</a:t>
            </a:r>
            <a:endParaRPr lang="en-US" sz="4000" u="sng" dirty="0"/>
          </a:p>
        </p:txBody>
      </p:sp>
      <p:sp>
        <p:nvSpPr>
          <p:cNvPr id="16" name="Rectangle 15"/>
          <p:cNvSpPr>
            <a:spLocks noChangeArrowheads="1"/>
          </p:cNvSpPr>
          <p:nvPr/>
        </p:nvSpPr>
        <p:spPr bwMode="auto">
          <a:xfrm>
            <a:off x="181655" y="1832541"/>
            <a:ext cx="8534400" cy="869852"/>
          </a:xfrm>
          <a:prstGeom prst="rect">
            <a:avLst/>
          </a:prstGeom>
          <a:solidFill>
            <a:schemeClr val="accent2"/>
          </a:solidFill>
          <a:ln w="9525">
            <a:solidFill>
              <a:schemeClr val="tx1"/>
            </a:solidFill>
            <a:miter lim="800000"/>
            <a:headEnd/>
            <a:tailEnd/>
          </a:ln>
        </p:spPr>
        <p:txBody>
          <a:bodyPr anchor="ctr"/>
          <a:lstStyle/>
          <a:p>
            <a:pPr algn="ctr"/>
            <a:r>
              <a:rPr lang="en-US" sz="3600" dirty="0" smtClean="0"/>
              <a:t>Peaceably gather in public</a:t>
            </a:r>
            <a:endParaRPr lang="en-US" sz="3600" dirty="0"/>
          </a:p>
        </p:txBody>
      </p:sp>
    </p:spTree>
    <p:extLst>
      <p:ext uri="{BB962C8B-B14F-4D97-AF65-F5344CB8AC3E}">
        <p14:creationId xmlns:p14="http://schemas.microsoft.com/office/powerpoint/2010/main" val="40182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22760" y="559269"/>
            <a:ext cx="8991600" cy="612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9100" y="59603"/>
            <a:ext cx="8229600" cy="1066800"/>
          </a:xfrm>
        </p:spPr>
        <p:txBody>
          <a:bodyPr/>
          <a:lstStyle/>
          <a:p>
            <a:pPr algn="ctr"/>
            <a:r>
              <a:rPr lang="en-US" sz="3200" b="1" dirty="0" smtClean="0">
                <a:solidFill>
                  <a:schemeClr val="accent2"/>
                </a:solidFill>
              </a:rPr>
              <a:t>What does it mean to Petition the government?</a:t>
            </a:r>
            <a:endParaRPr lang="en-US" sz="3200" dirty="0"/>
          </a:p>
        </p:txBody>
      </p:sp>
      <p:sp>
        <p:nvSpPr>
          <p:cNvPr id="5" name="TextBox 4"/>
          <p:cNvSpPr txBox="1"/>
          <p:nvPr/>
        </p:nvSpPr>
        <p:spPr>
          <a:xfrm>
            <a:off x="609600" y="2819400"/>
            <a:ext cx="8077200" cy="369332"/>
          </a:xfrm>
          <a:prstGeom prst="rect">
            <a:avLst/>
          </a:prstGeom>
          <a:noFill/>
        </p:spPr>
        <p:txBody>
          <a:bodyPr wrap="square" rtlCol="0">
            <a:spAutoFit/>
          </a:bodyPr>
          <a:lstStyle/>
          <a:p>
            <a:pPr algn="ctr"/>
            <a:r>
              <a:rPr lang="en-US" dirty="0" smtClean="0"/>
              <a:t>What petitioning the government can look like:</a:t>
            </a:r>
            <a:endParaRPr lang="en-US" dirty="0"/>
          </a:p>
        </p:txBody>
      </p:sp>
      <p:grpSp>
        <p:nvGrpSpPr>
          <p:cNvPr id="10" name="Group 9"/>
          <p:cNvGrpSpPr/>
          <p:nvPr/>
        </p:nvGrpSpPr>
        <p:grpSpPr>
          <a:xfrm>
            <a:off x="288259" y="3352800"/>
            <a:ext cx="2424074" cy="2212715"/>
            <a:chOff x="288259" y="3352800"/>
            <a:chExt cx="2424074" cy="2212715"/>
          </a:xfrm>
        </p:grpSpPr>
        <p:pic>
          <p:nvPicPr>
            <p:cNvPr id="4098" name="Picture 2" descr="C:\Documents and Settings\flrea\Local Settings\Temporary Internet Files\Content.IE5\1MQK6FTF\MC9000484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259" y="3352800"/>
              <a:ext cx="2424074" cy="182697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88259" y="5196183"/>
              <a:ext cx="2424074" cy="369332"/>
            </a:xfrm>
            <a:prstGeom prst="rect">
              <a:avLst/>
            </a:prstGeom>
            <a:noFill/>
          </p:spPr>
          <p:txBody>
            <a:bodyPr wrap="square" rtlCol="0">
              <a:spAutoFit/>
            </a:bodyPr>
            <a:lstStyle/>
            <a:p>
              <a:pPr algn="ctr"/>
              <a:r>
                <a:rPr lang="en-US" dirty="0" smtClean="0"/>
                <a:t>Peaceful Protest</a:t>
              </a:r>
              <a:endParaRPr lang="en-US" dirty="0"/>
            </a:p>
          </p:txBody>
        </p:sp>
      </p:grpSp>
      <p:grpSp>
        <p:nvGrpSpPr>
          <p:cNvPr id="11" name="Group 10"/>
          <p:cNvGrpSpPr/>
          <p:nvPr/>
        </p:nvGrpSpPr>
        <p:grpSpPr>
          <a:xfrm>
            <a:off x="3200400" y="4177697"/>
            <a:ext cx="2424074" cy="2217361"/>
            <a:chOff x="3436163" y="3505200"/>
            <a:chExt cx="2424074" cy="2217361"/>
          </a:xfrm>
        </p:grpSpPr>
        <p:sp>
          <p:nvSpPr>
            <p:cNvPr id="7" name="Letter"/>
            <p:cNvSpPr>
              <a:spLocks noEditPoints="1" noChangeArrowheads="1"/>
            </p:cNvSpPr>
            <p:nvPr/>
          </p:nvSpPr>
          <p:spPr bwMode="auto">
            <a:xfrm>
              <a:off x="3514725" y="3505200"/>
              <a:ext cx="2266950" cy="113347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436163" y="4799231"/>
              <a:ext cx="2424074" cy="923330"/>
            </a:xfrm>
            <a:prstGeom prst="rect">
              <a:avLst/>
            </a:prstGeom>
            <a:noFill/>
          </p:spPr>
          <p:txBody>
            <a:bodyPr wrap="square" rtlCol="0">
              <a:spAutoFit/>
            </a:bodyPr>
            <a:lstStyle/>
            <a:p>
              <a:pPr algn="ctr"/>
              <a:r>
                <a:rPr lang="en-US" dirty="0" smtClean="0"/>
                <a:t>Writing letters to your Representative or Senator </a:t>
              </a:r>
              <a:endParaRPr lang="en-US" dirty="0"/>
            </a:p>
          </p:txBody>
        </p:sp>
      </p:grpSp>
      <p:grpSp>
        <p:nvGrpSpPr>
          <p:cNvPr id="12" name="Group 11"/>
          <p:cNvGrpSpPr/>
          <p:nvPr/>
        </p:nvGrpSpPr>
        <p:grpSpPr>
          <a:xfrm>
            <a:off x="6705600" y="2979575"/>
            <a:ext cx="2133600" cy="3415483"/>
            <a:chOff x="6705600" y="2979575"/>
            <a:chExt cx="2133600" cy="3415483"/>
          </a:xfrm>
        </p:grpSpPr>
        <p:pic>
          <p:nvPicPr>
            <p:cNvPr id="4100" name="Picture 4" descr="C:\Documents and Settings\flrea\Local Settings\Temporary Internet Files\Content.IE5\53OAU1L4\MC9003013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2979575"/>
              <a:ext cx="1341425" cy="181965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6705600" y="4917730"/>
              <a:ext cx="2133600" cy="1477328"/>
            </a:xfrm>
            <a:prstGeom prst="rect">
              <a:avLst/>
            </a:prstGeom>
            <a:noFill/>
          </p:spPr>
          <p:txBody>
            <a:bodyPr wrap="square" rtlCol="0">
              <a:spAutoFit/>
            </a:bodyPr>
            <a:lstStyle/>
            <a:p>
              <a:pPr algn="ctr"/>
              <a:r>
                <a:rPr lang="en-US" dirty="0" smtClean="0"/>
                <a:t>Have community members sign a formal, written petition to send to government.</a:t>
              </a:r>
              <a:endParaRPr lang="en-US" dirty="0"/>
            </a:p>
          </p:txBody>
        </p:sp>
      </p:grpSp>
      <p:sp>
        <p:nvSpPr>
          <p:cNvPr id="13" name="TextBox 12"/>
          <p:cNvSpPr txBox="1"/>
          <p:nvPr/>
        </p:nvSpPr>
        <p:spPr>
          <a:xfrm>
            <a:off x="2705100" y="3311382"/>
            <a:ext cx="3886200" cy="646331"/>
          </a:xfrm>
          <a:prstGeom prst="rect">
            <a:avLst/>
          </a:prstGeom>
          <a:noFill/>
        </p:spPr>
        <p:txBody>
          <a:bodyPr wrap="square" rtlCol="0">
            <a:spAutoFit/>
          </a:bodyPr>
          <a:lstStyle/>
          <a:p>
            <a:pPr algn="ctr"/>
            <a:r>
              <a:rPr lang="en-US" dirty="0" smtClean="0"/>
              <a:t>What would be some limits on the right to petition the government?</a:t>
            </a:r>
            <a:endParaRPr lang="en-US" dirty="0"/>
          </a:p>
        </p:txBody>
      </p:sp>
      <p:grpSp>
        <p:nvGrpSpPr>
          <p:cNvPr id="16" name="Group 10"/>
          <p:cNvGrpSpPr>
            <a:grpSpLocks/>
          </p:cNvGrpSpPr>
          <p:nvPr/>
        </p:nvGrpSpPr>
        <p:grpSpPr bwMode="auto">
          <a:xfrm>
            <a:off x="422596" y="3507173"/>
            <a:ext cx="2289492" cy="2745436"/>
            <a:chOff x="152" y="2832"/>
            <a:chExt cx="1366" cy="1887"/>
          </a:xfrm>
        </p:grpSpPr>
        <p:sp>
          <p:nvSpPr>
            <p:cNvPr id="17" name="Text Box 11"/>
            <p:cNvSpPr txBox="1">
              <a:spLocks noChangeArrowheads="1"/>
            </p:cNvSpPr>
            <p:nvPr/>
          </p:nvSpPr>
          <p:spPr bwMode="auto">
            <a:xfrm>
              <a:off x="152" y="4275"/>
              <a:ext cx="136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u="sng" dirty="0" smtClean="0"/>
                <a:t>Must assemble at a reasonable time.</a:t>
              </a:r>
              <a:endParaRPr lang="en-US" u="sng" dirty="0"/>
            </a:p>
          </p:txBody>
        </p:sp>
        <p:pic>
          <p:nvPicPr>
            <p:cNvPr id="18" name="Picture 12" descr="MCj0424232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 y="2832"/>
              <a:ext cx="1112" cy="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2" name="Group 19"/>
          <p:cNvGrpSpPr>
            <a:grpSpLocks/>
          </p:cNvGrpSpPr>
          <p:nvPr/>
        </p:nvGrpSpPr>
        <p:grpSpPr bwMode="auto">
          <a:xfrm>
            <a:off x="5683184" y="3692681"/>
            <a:ext cx="3057110" cy="2583255"/>
            <a:chOff x="3958" y="2928"/>
            <a:chExt cx="1295" cy="1802"/>
          </a:xfrm>
        </p:grpSpPr>
        <p:pic>
          <p:nvPicPr>
            <p:cNvPr id="23" name="Picture 20" descr="MCBD06861_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3" y="2928"/>
              <a:ext cx="1120" cy="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 Box 21"/>
            <p:cNvSpPr txBox="1">
              <a:spLocks noChangeArrowheads="1"/>
            </p:cNvSpPr>
            <p:nvPr/>
          </p:nvSpPr>
          <p:spPr bwMode="auto">
            <a:xfrm>
              <a:off x="3958" y="4086"/>
              <a:ext cx="1295" cy="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u="sng" dirty="0" smtClean="0"/>
                <a:t>Petition must be professional and not threatening.</a:t>
              </a:r>
              <a:endParaRPr lang="en-US" u="sng" dirty="0"/>
            </a:p>
          </p:txBody>
        </p:sp>
      </p:grpSp>
      <p:sp>
        <p:nvSpPr>
          <p:cNvPr id="26" name="Rectangle 4"/>
          <p:cNvSpPr>
            <a:spLocks noChangeArrowheads="1"/>
          </p:cNvSpPr>
          <p:nvPr/>
        </p:nvSpPr>
        <p:spPr bwMode="auto">
          <a:xfrm>
            <a:off x="419100" y="1143000"/>
            <a:ext cx="8458200" cy="1600200"/>
          </a:xfrm>
          <a:prstGeom prst="rect">
            <a:avLst/>
          </a:prstGeom>
          <a:solidFill>
            <a:schemeClr val="accent2"/>
          </a:solidFill>
          <a:ln w="9525">
            <a:solidFill>
              <a:schemeClr val="tx1"/>
            </a:solidFill>
            <a:miter lim="800000"/>
            <a:headEnd/>
            <a:tailEnd/>
          </a:ln>
        </p:spPr>
        <p:txBody>
          <a:bodyPr anchor="ctr"/>
          <a:lstStyle/>
          <a:p>
            <a:pPr algn="ctr"/>
            <a:endParaRPr lang="en-US" sz="2800" u="sng" dirty="0"/>
          </a:p>
          <a:p>
            <a:pPr algn="ctr"/>
            <a:r>
              <a:rPr lang="en-US" sz="2800" u="sng" dirty="0" smtClean="0"/>
              <a:t>Why? Prevent law-breaking, chaos</a:t>
            </a:r>
            <a:endParaRPr lang="en-US" sz="2800" u="sng" dirty="0"/>
          </a:p>
        </p:txBody>
      </p:sp>
    </p:spTree>
    <p:extLst>
      <p:ext uri="{BB962C8B-B14F-4D97-AF65-F5344CB8AC3E}">
        <p14:creationId xmlns:p14="http://schemas.microsoft.com/office/powerpoint/2010/main" val="130042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22" presetClass="exit" presetSubtype="4" fill="hold" nodeType="withEffect">
                                  <p:stCondLst>
                                    <p:cond delay="0"/>
                                  </p:stCondLst>
                                  <p:childTnLst>
                                    <p:animEffect transition="out" filter="wipe(down)">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22" presetClass="exit" presetSubtype="4" fill="hold" nodeType="withEffect">
                                  <p:stCondLst>
                                    <p:cond delay="0"/>
                                  </p:stCondLst>
                                  <p:childTnLst>
                                    <p:animEffect transition="out" filter="wipe(dow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458200" cy="548640"/>
          </a:xfrm>
        </p:spPr>
        <p:txBody>
          <a:bodyPr/>
          <a:lstStyle/>
          <a:p>
            <a:pPr algn="ctr"/>
            <a:r>
              <a:rPr lang="en-US" sz="4800" dirty="0" smtClean="0">
                <a:latin typeface="Croobie" pitchFamily="2" charset="0"/>
              </a:rPr>
              <a:t>Why is it important to have limits on rights?</a:t>
            </a:r>
            <a:endParaRPr lang="en-US" sz="4800" dirty="0">
              <a:latin typeface="Croobie" pitchFamily="2" charset="0"/>
            </a:endParaRPr>
          </a:p>
        </p:txBody>
      </p:sp>
      <p:sp>
        <p:nvSpPr>
          <p:cNvPr id="3" name="Content Placeholder 2"/>
          <p:cNvSpPr>
            <a:spLocks noGrp="1"/>
          </p:cNvSpPr>
          <p:nvPr>
            <p:ph idx="1"/>
          </p:nvPr>
        </p:nvSpPr>
        <p:spPr>
          <a:xfrm>
            <a:off x="802467" y="1600200"/>
            <a:ext cx="7520940" cy="1066800"/>
          </a:xfrm>
          <a:solidFill>
            <a:schemeClr val="tx2"/>
          </a:solidFill>
        </p:spPr>
        <p:txBody>
          <a:bodyPr>
            <a:normAutofit/>
          </a:bodyPr>
          <a:lstStyle/>
          <a:p>
            <a:pPr algn="ctr"/>
            <a:r>
              <a:rPr lang="en-US" sz="2800" dirty="0" smtClean="0">
                <a:solidFill>
                  <a:schemeClr val="bg1"/>
                </a:solidFill>
              </a:rPr>
              <a:t>Rights are limited to protect the general welfare of the people. </a:t>
            </a:r>
            <a:endParaRPr lang="en-US" sz="2800" dirty="0">
              <a:solidFill>
                <a:schemeClr val="bg1"/>
              </a:solidFill>
            </a:endParaRPr>
          </a:p>
        </p:txBody>
      </p:sp>
      <p:sp>
        <p:nvSpPr>
          <p:cNvPr id="10" name="TextBox 9"/>
          <p:cNvSpPr txBox="1"/>
          <p:nvPr/>
        </p:nvSpPr>
        <p:spPr>
          <a:xfrm rot="21024524">
            <a:off x="4941211" y="5475659"/>
            <a:ext cx="3641540" cy="923330"/>
          </a:xfrm>
          <a:prstGeom prst="rect">
            <a:avLst/>
          </a:prstGeom>
          <a:noFill/>
        </p:spPr>
        <p:txBody>
          <a:bodyPr wrap="square" rtlCol="0">
            <a:spAutoFit/>
          </a:bodyPr>
          <a:lstStyle/>
          <a:p>
            <a:pPr algn="ctr"/>
            <a:r>
              <a:rPr lang="en-US" sz="5400" dirty="0" smtClean="0">
                <a:solidFill>
                  <a:schemeClr val="tx2"/>
                </a:solidFill>
                <a:latin typeface="Bauhaus 93" pitchFamily="82" charset="0"/>
              </a:rPr>
              <a:t>Safety </a:t>
            </a:r>
            <a:endParaRPr lang="en-US" sz="5400" dirty="0">
              <a:solidFill>
                <a:schemeClr val="tx2"/>
              </a:solidFill>
              <a:latin typeface="Bauhaus 93" pitchFamily="82" charset="0"/>
            </a:endParaRPr>
          </a:p>
        </p:txBody>
      </p:sp>
      <p:sp>
        <p:nvSpPr>
          <p:cNvPr id="11" name="TextBox 10"/>
          <p:cNvSpPr txBox="1"/>
          <p:nvPr/>
        </p:nvSpPr>
        <p:spPr>
          <a:xfrm rot="840720">
            <a:off x="-97258" y="5563713"/>
            <a:ext cx="3807065" cy="923330"/>
          </a:xfrm>
          <a:prstGeom prst="rect">
            <a:avLst/>
          </a:prstGeom>
          <a:noFill/>
        </p:spPr>
        <p:txBody>
          <a:bodyPr wrap="square" rtlCol="0">
            <a:spAutoFit/>
          </a:bodyPr>
          <a:lstStyle/>
          <a:p>
            <a:pPr algn="ctr"/>
            <a:r>
              <a:rPr lang="en-US" sz="5400" dirty="0" smtClean="0">
                <a:solidFill>
                  <a:schemeClr val="bg2"/>
                </a:solidFill>
                <a:latin typeface="Alba Super" pitchFamily="2" charset="0"/>
              </a:rPr>
              <a:t>Protection </a:t>
            </a:r>
            <a:endParaRPr lang="en-US" sz="5400" dirty="0">
              <a:solidFill>
                <a:schemeClr val="bg2"/>
              </a:solidFill>
              <a:latin typeface="Alba Super" pitchFamily="2" charset="0"/>
            </a:endParaRPr>
          </a:p>
        </p:txBody>
      </p:sp>
      <p:sp>
        <p:nvSpPr>
          <p:cNvPr id="12" name="TextBox 11"/>
          <p:cNvSpPr txBox="1"/>
          <p:nvPr/>
        </p:nvSpPr>
        <p:spPr>
          <a:xfrm rot="963417">
            <a:off x="5773492" y="2899507"/>
            <a:ext cx="3641540" cy="1446550"/>
          </a:xfrm>
          <a:prstGeom prst="rect">
            <a:avLst/>
          </a:prstGeom>
          <a:noFill/>
        </p:spPr>
        <p:txBody>
          <a:bodyPr wrap="square" rtlCol="0">
            <a:spAutoFit/>
          </a:bodyPr>
          <a:lstStyle/>
          <a:p>
            <a:pPr algn="ctr"/>
            <a:r>
              <a:rPr lang="en-US" sz="4400" dirty="0" smtClean="0">
                <a:solidFill>
                  <a:schemeClr val="accent3"/>
                </a:solidFill>
                <a:latin typeface="Baby Kruffy" pitchFamily="2" charset="0"/>
              </a:rPr>
              <a:t>General </a:t>
            </a:r>
          </a:p>
          <a:p>
            <a:pPr algn="ctr"/>
            <a:r>
              <a:rPr lang="en-US" sz="4400" dirty="0" smtClean="0">
                <a:solidFill>
                  <a:schemeClr val="accent3"/>
                </a:solidFill>
                <a:latin typeface="Baby Kruffy" pitchFamily="2" charset="0"/>
              </a:rPr>
              <a:t>Well Being </a:t>
            </a:r>
            <a:endParaRPr lang="en-US" sz="4400" dirty="0">
              <a:solidFill>
                <a:schemeClr val="accent3"/>
              </a:solidFill>
              <a:latin typeface="Baby Kruffy" pitchFamily="2" charset="0"/>
            </a:endParaRPr>
          </a:p>
        </p:txBody>
      </p:sp>
      <p:sp>
        <p:nvSpPr>
          <p:cNvPr id="13" name="TextBox 12"/>
          <p:cNvSpPr txBox="1"/>
          <p:nvPr/>
        </p:nvSpPr>
        <p:spPr>
          <a:xfrm rot="20495034">
            <a:off x="-404599" y="2989967"/>
            <a:ext cx="3641540" cy="923330"/>
          </a:xfrm>
          <a:prstGeom prst="rect">
            <a:avLst/>
          </a:prstGeom>
          <a:noFill/>
        </p:spPr>
        <p:txBody>
          <a:bodyPr wrap="square" rtlCol="0">
            <a:spAutoFit/>
          </a:bodyPr>
          <a:lstStyle/>
          <a:p>
            <a:pPr algn="ctr"/>
            <a:r>
              <a:rPr lang="en-US" sz="5400" dirty="0" smtClean="0">
                <a:solidFill>
                  <a:schemeClr val="accent5"/>
                </a:solidFill>
                <a:latin typeface="Croobie" pitchFamily="2" charset="0"/>
              </a:rPr>
              <a:t>Security </a:t>
            </a:r>
            <a:endParaRPr lang="en-US" sz="5400" dirty="0">
              <a:solidFill>
                <a:schemeClr val="accent5"/>
              </a:solidFill>
              <a:latin typeface="Croobie" pitchFamily="2" charset="0"/>
            </a:endParaRPr>
          </a:p>
        </p:txBody>
      </p:sp>
      <p:pic>
        <p:nvPicPr>
          <p:cNvPr id="10242" name="Picture 2" descr="C:\Documents and Settings\flrea\Local Settings\Temporary Internet Files\Content.IE5\J53TWFJT\MP9004227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25200">
            <a:off x="1549139" y="3669158"/>
            <a:ext cx="1599185" cy="159141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C:\Documents and Settings\flrea\Local Settings\Temporary Internet Files\Content.IE5\6QWJWNTB\MP9004394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2915" y="3124200"/>
            <a:ext cx="1736243" cy="1159149"/>
          </a:xfrm>
          <a:prstGeom prst="rect">
            <a:avLst/>
          </a:prstGeom>
          <a:noFill/>
          <a:extLst>
            <a:ext uri="{909E8E84-426E-40dd-AFC4-6F175D3DCCD1}">
              <a14:hiddenFill xmlns="" xmlns:a14="http://schemas.microsoft.com/office/drawing/2010/main">
                <a:solidFill>
                  <a:srgbClr val="FFFFFF"/>
                </a:solidFill>
              </a14:hiddenFill>
            </a:ext>
          </a:extLst>
        </p:spPr>
      </p:pic>
      <p:pic>
        <p:nvPicPr>
          <p:cNvPr id="10245" name="Picture 5" descr="C:\Documents and Settings\flrea\Local Settings\Temporary Internet Files\Content.IE5\SV9ZJL85\MP90043957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6637" y="5033273"/>
            <a:ext cx="1828800" cy="1123406"/>
          </a:xfrm>
          <a:prstGeom prst="rect">
            <a:avLst/>
          </a:prstGeom>
          <a:noFill/>
          <a:extLst>
            <a:ext uri="{909E8E84-426E-40dd-AFC4-6F175D3DCCD1}">
              <a14:hiddenFill xmlns="" xmlns:a14="http://schemas.microsoft.com/office/drawing/2010/main">
                <a:solidFill>
                  <a:srgbClr val="FFFFFF"/>
                </a:solidFill>
              </a14:hiddenFill>
            </a:ext>
          </a:extLst>
        </p:spPr>
      </p:pic>
      <p:pic>
        <p:nvPicPr>
          <p:cNvPr id="10246" name="Picture 6" descr="C:\Documents and Settings\flrea\Local Settings\Temporary Internet Files\Content.IE5\L83GLD2Q\MP900439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18234">
            <a:off x="5573458" y="3970793"/>
            <a:ext cx="1754047" cy="1256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6828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ppt_w</p:attrName>
                                        </p:attrNameLst>
                                      </p:cBhvr>
                                      <p:tavLst>
                                        <p:tav tm="0" fmla="#ppt_w*sin(2.5*pi*$)">
                                          <p:val>
                                            <p:fltVal val="0"/>
                                          </p:val>
                                        </p:tav>
                                        <p:tav tm="100000">
                                          <p:val>
                                            <p:fltVal val="1"/>
                                          </p:val>
                                        </p:tav>
                                      </p:tavLst>
                                    </p:anim>
                                    <p:anim calcmode="lin" valueType="num">
                                      <p:cBhvr>
                                        <p:cTn id="21" dur="2000" fill="hold"/>
                                        <p:tgtEl>
                                          <p:spTgt spid="13"/>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10245"/>
                                        </p:tgtEl>
                                        <p:attrNameLst>
                                          <p:attrName>style.visibility</p:attrName>
                                        </p:attrNameLst>
                                      </p:cBhvr>
                                      <p:to>
                                        <p:strVal val="visible"/>
                                      </p:to>
                                    </p:set>
                                    <p:animEffect transition="in" filter="fade">
                                      <p:cBhvr>
                                        <p:cTn id="24" dur="2000"/>
                                        <p:tgtEl>
                                          <p:spTgt spid="10245"/>
                                        </p:tgtEl>
                                      </p:cBhvr>
                                    </p:animEffect>
                                    <p:anim calcmode="lin" valueType="num">
                                      <p:cBhvr>
                                        <p:cTn id="25" dur="2000" fill="hold"/>
                                        <p:tgtEl>
                                          <p:spTgt spid="10245"/>
                                        </p:tgtEl>
                                        <p:attrNameLst>
                                          <p:attrName>ppt_w</p:attrName>
                                        </p:attrNameLst>
                                      </p:cBhvr>
                                      <p:tavLst>
                                        <p:tav tm="0" fmla="#ppt_w*sin(2.5*pi*$)">
                                          <p:val>
                                            <p:fltVal val="0"/>
                                          </p:val>
                                        </p:tav>
                                        <p:tav tm="100000">
                                          <p:val>
                                            <p:fltVal val="1"/>
                                          </p:val>
                                        </p:tav>
                                      </p:tavLst>
                                    </p:anim>
                                    <p:anim calcmode="lin" valueType="num">
                                      <p:cBhvr>
                                        <p:cTn id="26" dur="2000" fill="hold"/>
                                        <p:tgtEl>
                                          <p:spTgt spid="10245"/>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26"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10242"/>
                                        </p:tgtEl>
                                        <p:attrNameLst>
                                          <p:attrName>style.visibility</p:attrName>
                                        </p:attrNameLst>
                                      </p:cBhvr>
                                      <p:to>
                                        <p:strVal val="visible"/>
                                      </p:to>
                                    </p:set>
                                    <p:animEffect transition="in" filter="wipe(down)">
                                      <p:cBhvr>
                                        <p:cTn id="46" dur="580">
                                          <p:stCondLst>
                                            <p:cond delay="0"/>
                                          </p:stCondLst>
                                        </p:cTn>
                                        <p:tgtEl>
                                          <p:spTgt spid="10242"/>
                                        </p:tgtEl>
                                      </p:cBhvr>
                                    </p:animEffect>
                                    <p:anim calcmode="lin" valueType="num">
                                      <p:cBhvr>
                                        <p:cTn id="47"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52" dur="26">
                                          <p:stCondLst>
                                            <p:cond delay="650"/>
                                          </p:stCondLst>
                                        </p:cTn>
                                        <p:tgtEl>
                                          <p:spTgt spid="10242"/>
                                        </p:tgtEl>
                                      </p:cBhvr>
                                      <p:to x="100000" y="60000"/>
                                    </p:animScale>
                                    <p:animScale>
                                      <p:cBhvr>
                                        <p:cTn id="53" dur="166" decel="50000">
                                          <p:stCondLst>
                                            <p:cond delay="676"/>
                                          </p:stCondLst>
                                        </p:cTn>
                                        <p:tgtEl>
                                          <p:spTgt spid="10242"/>
                                        </p:tgtEl>
                                      </p:cBhvr>
                                      <p:to x="100000" y="100000"/>
                                    </p:animScale>
                                    <p:animScale>
                                      <p:cBhvr>
                                        <p:cTn id="54" dur="26">
                                          <p:stCondLst>
                                            <p:cond delay="1312"/>
                                          </p:stCondLst>
                                        </p:cTn>
                                        <p:tgtEl>
                                          <p:spTgt spid="10242"/>
                                        </p:tgtEl>
                                      </p:cBhvr>
                                      <p:to x="100000" y="80000"/>
                                    </p:animScale>
                                    <p:animScale>
                                      <p:cBhvr>
                                        <p:cTn id="55" dur="166" decel="50000">
                                          <p:stCondLst>
                                            <p:cond delay="1338"/>
                                          </p:stCondLst>
                                        </p:cTn>
                                        <p:tgtEl>
                                          <p:spTgt spid="10242"/>
                                        </p:tgtEl>
                                      </p:cBhvr>
                                      <p:to x="100000" y="100000"/>
                                    </p:animScale>
                                    <p:animScale>
                                      <p:cBhvr>
                                        <p:cTn id="56" dur="26">
                                          <p:stCondLst>
                                            <p:cond delay="1642"/>
                                          </p:stCondLst>
                                        </p:cTn>
                                        <p:tgtEl>
                                          <p:spTgt spid="10242"/>
                                        </p:tgtEl>
                                      </p:cBhvr>
                                      <p:to x="100000" y="90000"/>
                                    </p:animScale>
                                    <p:animScale>
                                      <p:cBhvr>
                                        <p:cTn id="57" dur="166" decel="50000">
                                          <p:stCondLst>
                                            <p:cond delay="1668"/>
                                          </p:stCondLst>
                                        </p:cTn>
                                        <p:tgtEl>
                                          <p:spTgt spid="10242"/>
                                        </p:tgtEl>
                                      </p:cBhvr>
                                      <p:to x="100000" y="100000"/>
                                    </p:animScale>
                                    <p:animScale>
                                      <p:cBhvr>
                                        <p:cTn id="58" dur="26">
                                          <p:stCondLst>
                                            <p:cond delay="1808"/>
                                          </p:stCondLst>
                                        </p:cTn>
                                        <p:tgtEl>
                                          <p:spTgt spid="10242"/>
                                        </p:tgtEl>
                                      </p:cBhvr>
                                      <p:to x="100000" y="95000"/>
                                    </p:animScale>
                                    <p:animScale>
                                      <p:cBhvr>
                                        <p:cTn id="59" dur="166" decel="50000">
                                          <p:stCondLst>
                                            <p:cond delay="1834"/>
                                          </p:stCondLst>
                                        </p:cTn>
                                        <p:tgtEl>
                                          <p:spTgt spid="10242"/>
                                        </p:tgtEl>
                                      </p:cBhvr>
                                      <p:to x="100000" y="100000"/>
                                    </p:animScale>
                                  </p:childTnLst>
                                </p:cTn>
                              </p:par>
                            </p:childTnLst>
                          </p:cTn>
                        </p:par>
                        <p:par>
                          <p:cTn id="60" fill="hold">
                            <p:stCondLst>
                              <p:cond delay="4000"/>
                            </p:stCondLst>
                            <p:childTnLst>
                              <p:par>
                                <p:cTn id="61" presetID="45"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2000"/>
                                        <p:tgtEl>
                                          <p:spTgt spid="10"/>
                                        </p:tgtEl>
                                      </p:cBhvr>
                                    </p:animEffect>
                                    <p:anim calcmode="lin" valueType="num">
                                      <p:cBhvr>
                                        <p:cTn id="64" dur="2000" fill="hold"/>
                                        <p:tgtEl>
                                          <p:spTgt spid="10"/>
                                        </p:tgtEl>
                                        <p:attrNameLst>
                                          <p:attrName>ppt_w</p:attrName>
                                        </p:attrNameLst>
                                      </p:cBhvr>
                                      <p:tavLst>
                                        <p:tav tm="0" fmla="#ppt_w*sin(2.5*pi*$)">
                                          <p:val>
                                            <p:fltVal val="0"/>
                                          </p:val>
                                        </p:tav>
                                        <p:tav tm="100000">
                                          <p:val>
                                            <p:fltVal val="1"/>
                                          </p:val>
                                        </p:tav>
                                      </p:tavLst>
                                    </p:anim>
                                    <p:anim calcmode="lin" valueType="num">
                                      <p:cBhvr>
                                        <p:cTn id="65" dur="2000" fill="hold"/>
                                        <p:tgtEl>
                                          <p:spTgt spid="10"/>
                                        </p:tgtEl>
                                        <p:attrNameLst>
                                          <p:attrName>ppt_h</p:attrName>
                                        </p:attrNameLst>
                                      </p:cBhvr>
                                      <p:tavLst>
                                        <p:tav tm="0">
                                          <p:val>
                                            <p:strVal val="#ppt_h"/>
                                          </p:val>
                                        </p:tav>
                                        <p:tav tm="100000">
                                          <p:val>
                                            <p:strVal val="#ppt_h"/>
                                          </p:val>
                                        </p:tav>
                                      </p:tavLst>
                                    </p:anim>
                                  </p:childTnLst>
                                </p:cTn>
                              </p:par>
                              <p:par>
                                <p:cTn id="66" presetID="45" presetClass="entr" presetSubtype="0" fill="hold" nodeType="withEffect">
                                  <p:stCondLst>
                                    <p:cond delay="0"/>
                                  </p:stCondLst>
                                  <p:childTnLst>
                                    <p:set>
                                      <p:cBhvr>
                                        <p:cTn id="67" dur="1" fill="hold">
                                          <p:stCondLst>
                                            <p:cond delay="0"/>
                                          </p:stCondLst>
                                        </p:cTn>
                                        <p:tgtEl>
                                          <p:spTgt spid="10244"/>
                                        </p:tgtEl>
                                        <p:attrNameLst>
                                          <p:attrName>style.visibility</p:attrName>
                                        </p:attrNameLst>
                                      </p:cBhvr>
                                      <p:to>
                                        <p:strVal val="visible"/>
                                      </p:to>
                                    </p:set>
                                    <p:animEffect transition="in" filter="fade">
                                      <p:cBhvr>
                                        <p:cTn id="68" dur="2000"/>
                                        <p:tgtEl>
                                          <p:spTgt spid="10244"/>
                                        </p:tgtEl>
                                      </p:cBhvr>
                                    </p:animEffect>
                                    <p:anim calcmode="lin" valueType="num">
                                      <p:cBhvr>
                                        <p:cTn id="69" dur="2000" fill="hold"/>
                                        <p:tgtEl>
                                          <p:spTgt spid="10244"/>
                                        </p:tgtEl>
                                        <p:attrNameLst>
                                          <p:attrName>ppt_w</p:attrName>
                                        </p:attrNameLst>
                                      </p:cBhvr>
                                      <p:tavLst>
                                        <p:tav tm="0" fmla="#ppt_w*sin(2.5*pi*$)">
                                          <p:val>
                                            <p:fltVal val="0"/>
                                          </p:val>
                                        </p:tav>
                                        <p:tav tm="100000">
                                          <p:val>
                                            <p:fltVal val="1"/>
                                          </p:val>
                                        </p:tav>
                                      </p:tavLst>
                                    </p:anim>
                                    <p:anim calcmode="lin" valueType="num">
                                      <p:cBhvr>
                                        <p:cTn id="70" dur="2000" fill="hold"/>
                                        <p:tgtEl>
                                          <p:spTgt spid="10244"/>
                                        </p:tgtEl>
                                        <p:attrNameLst>
                                          <p:attrName>ppt_h</p:attrName>
                                        </p:attrNameLst>
                                      </p:cBhvr>
                                      <p:tavLst>
                                        <p:tav tm="0">
                                          <p:val>
                                            <p:strVal val="#ppt_h"/>
                                          </p:val>
                                        </p:tav>
                                        <p:tav tm="100000">
                                          <p:val>
                                            <p:strVal val="#ppt_h"/>
                                          </p:val>
                                        </p:tav>
                                      </p:tavLst>
                                    </p:anim>
                                  </p:childTnLst>
                                </p:cTn>
                              </p:par>
                            </p:childTnLst>
                          </p:cTn>
                        </p:par>
                        <p:par>
                          <p:cTn id="71" fill="hold">
                            <p:stCondLst>
                              <p:cond delay="6000"/>
                            </p:stCondLst>
                            <p:childTnLst>
                              <p:par>
                                <p:cTn id="72" presetID="26"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
                                          <p:stCondLst>
                                            <p:cond delay="0"/>
                                          </p:stCondLst>
                                        </p:cTn>
                                        <p:tgtEl>
                                          <p:spTgt spid="11"/>
                                        </p:tgtEl>
                                      </p:cBhvr>
                                    </p:animEffect>
                                    <p:anim calcmode="lin" valueType="num">
                                      <p:cBhvr>
                                        <p:cTn id="75" dur="9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 tmFilter="0, 0; 0.125,0.2665; 0.25,0.4; 0.375,0.465; 0.5,0.5;  0.625,0.535; 0.75,0.6; 0.875,0.7335; 1,1">
                                          <p:stCondLst>
                                            <p:cond delay="33"/>
                                          </p:stCondLst>
                                        </p:cTn>
                                        <p:tgtEl>
                                          <p:spTgt spid="11"/>
                                        </p:tgtEl>
                                        <p:attrNameLst>
                                          <p:attrName>ppt_y</p:attrName>
                                        </p:attrNameLst>
                                      </p:cBhvr>
                                      <p:tavLst>
                                        <p:tav tm="0" fmla="#ppt_y-sin(pi*$)/9">
                                          <p:val>
                                            <p:fltVal val="0"/>
                                          </p:val>
                                        </p:tav>
                                        <p:tav tm="100000">
                                          <p:val>
                                            <p:fltVal val="1"/>
                                          </p:val>
                                        </p:tav>
                                      </p:tavLst>
                                    </p:anim>
                                    <p:anim calcmode="lin" valueType="num">
                                      <p:cBhvr>
                                        <p:cTn id="78" dur="17" tmFilter="0, 0; 0.125,0.2665; 0.25,0.4; 0.375,0.465; 0.5,0.5;  0.625,0.535; 0.75,0.6; 0.875,0.7335; 1,1">
                                          <p:stCondLst>
                                            <p:cond delay="66"/>
                                          </p:stCondLst>
                                        </p:cTn>
                                        <p:tgtEl>
                                          <p:spTgt spid="11"/>
                                        </p:tgtEl>
                                        <p:attrNameLst>
                                          <p:attrName>ppt_y</p:attrName>
                                        </p:attrNameLst>
                                      </p:cBhvr>
                                      <p:tavLst>
                                        <p:tav tm="0" fmla="#ppt_y-sin(pi*$)/27">
                                          <p:val>
                                            <p:fltVal val="0"/>
                                          </p:val>
                                        </p:tav>
                                        <p:tav tm="100000">
                                          <p:val>
                                            <p:fltVal val="1"/>
                                          </p:val>
                                        </p:tav>
                                      </p:tavLst>
                                    </p:anim>
                                    <p:anim calcmode="lin" valueType="num">
                                      <p:cBhvr>
                                        <p:cTn id="79" dur="8" tmFilter="0, 0; 0.125,0.2665; 0.25,0.4; 0.375,0.465; 0.5,0.5;  0.625,0.535; 0.75,0.6; 0.875,0.7335; 1,1">
                                          <p:stCondLst>
                                            <p:cond delay="83"/>
                                          </p:stCondLst>
                                        </p:cTn>
                                        <p:tgtEl>
                                          <p:spTgt spid="11"/>
                                        </p:tgtEl>
                                        <p:attrNameLst>
                                          <p:attrName>ppt_y</p:attrName>
                                        </p:attrNameLst>
                                      </p:cBhvr>
                                      <p:tavLst>
                                        <p:tav tm="0" fmla="#ppt_y-sin(pi*$)/81">
                                          <p:val>
                                            <p:fltVal val="0"/>
                                          </p:val>
                                        </p:tav>
                                        <p:tav tm="100000">
                                          <p:val>
                                            <p:fltVal val="1"/>
                                          </p:val>
                                        </p:tav>
                                      </p:tavLst>
                                    </p:anim>
                                    <p:animScale>
                                      <p:cBhvr>
                                        <p:cTn id="80" dur="1">
                                          <p:stCondLst>
                                            <p:cond delay="32"/>
                                          </p:stCondLst>
                                        </p:cTn>
                                        <p:tgtEl>
                                          <p:spTgt spid="11"/>
                                        </p:tgtEl>
                                      </p:cBhvr>
                                      <p:to x="100000" y="60000"/>
                                    </p:animScale>
                                    <p:animScale>
                                      <p:cBhvr>
                                        <p:cTn id="81" dur="8" decel="50000">
                                          <p:stCondLst>
                                            <p:cond delay="34"/>
                                          </p:stCondLst>
                                        </p:cTn>
                                        <p:tgtEl>
                                          <p:spTgt spid="11"/>
                                        </p:tgtEl>
                                      </p:cBhvr>
                                      <p:to x="100000" y="100000"/>
                                    </p:animScale>
                                    <p:animScale>
                                      <p:cBhvr>
                                        <p:cTn id="82" dur="1">
                                          <p:stCondLst>
                                            <p:cond delay="66"/>
                                          </p:stCondLst>
                                        </p:cTn>
                                        <p:tgtEl>
                                          <p:spTgt spid="11"/>
                                        </p:tgtEl>
                                      </p:cBhvr>
                                      <p:to x="100000" y="80000"/>
                                    </p:animScale>
                                    <p:animScale>
                                      <p:cBhvr>
                                        <p:cTn id="83" dur="8" decel="50000">
                                          <p:stCondLst>
                                            <p:cond delay="67"/>
                                          </p:stCondLst>
                                        </p:cTn>
                                        <p:tgtEl>
                                          <p:spTgt spid="11"/>
                                        </p:tgtEl>
                                      </p:cBhvr>
                                      <p:to x="100000" y="100000"/>
                                    </p:animScale>
                                    <p:animScale>
                                      <p:cBhvr>
                                        <p:cTn id="84" dur="1">
                                          <p:stCondLst>
                                            <p:cond delay="82"/>
                                          </p:stCondLst>
                                        </p:cTn>
                                        <p:tgtEl>
                                          <p:spTgt spid="11"/>
                                        </p:tgtEl>
                                      </p:cBhvr>
                                      <p:to x="100000" y="90000"/>
                                    </p:animScale>
                                    <p:animScale>
                                      <p:cBhvr>
                                        <p:cTn id="85" dur="8" decel="50000">
                                          <p:stCondLst>
                                            <p:cond delay="83"/>
                                          </p:stCondLst>
                                        </p:cTn>
                                        <p:tgtEl>
                                          <p:spTgt spid="11"/>
                                        </p:tgtEl>
                                      </p:cBhvr>
                                      <p:to x="100000" y="100000"/>
                                    </p:animScale>
                                    <p:animScale>
                                      <p:cBhvr>
                                        <p:cTn id="86" dur="1">
                                          <p:stCondLst>
                                            <p:cond delay="90"/>
                                          </p:stCondLst>
                                        </p:cTn>
                                        <p:tgtEl>
                                          <p:spTgt spid="11"/>
                                        </p:tgtEl>
                                      </p:cBhvr>
                                      <p:to x="100000" y="95000"/>
                                    </p:animScale>
                                    <p:animScale>
                                      <p:cBhvr>
                                        <p:cTn id="87" dur="8" decel="50000">
                                          <p:stCondLst>
                                            <p:cond delay="92"/>
                                          </p:stCondLst>
                                        </p:cTn>
                                        <p:tgtEl>
                                          <p:spTgt spid="11"/>
                                        </p:tgtEl>
                                      </p:cBhvr>
                                      <p:to x="100000" y="100000"/>
                                    </p:animScale>
                                  </p:childTnLst>
                                </p:cTn>
                              </p:par>
                              <p:par>
                                <p:cTn id="88" presetID="26" presetClass="entr" presetSubtype="0" fill="hold" nodeType="withEffect">
                                  <p:stCondLst>
                                    <p:cond delay="0"/>
                                  </p:stCondLst>
                                  <p:childTnLst>
                                    <p:set>
                                      <p:cBhvr>
                                        <p:cTn id="89" dur="1" fill="hold">
                                          <p:stCondLst>
                                            <p:cond delay="0"/>
                                          </p:stCondLst>
                                        </p:cTn>
                                        <p:tgtEl>
                                          <p:spTgt spid="10246"/>
                                        </p:tgtEl>
                                        <p:attrNameLst>
                                          <p:attrName>style.visibility</p:attrName>
                                        </p:attrNameLst>
                                      </p:cBhvr>
                                      <p:to>
                                        <p:strVal val="visible"/>
                                      </p:to>
                                    </p:set>
                                    <p:animEffect transition="in" filter="wipe(down)">
                                      <p:cBhvr>
                                        <p:cTn id="90" dur="580">
                                          <p:stCondLst>
                                            <p:cond delay="0"/>
                                          </p:stCondLst>
                                        </p:cTn>
                                        <p:tgtEl>
                                          <p:spTgt spid="10246"/>
                                        </p:tgtEl>
                                      </p:cBhvr>
                                    </p:animEffect>
                                    <p:anim calcmode="lin" valueType="num">
                                      <p:cBhvr>
                                        <p:cTn id="91" dur="1822" tmFilter="0,0; 0.14,0.36; 0.43,0.73; 0.71,0.91; 1.0,1.0">
                                          <p:stCondLst>
                                            <p:cond delay="0"/>
                                          </p:stCondLst>
                                        </p:cTn>
                                        <p:tgtEl>
                                          <p:spTgt spid="10246"/>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0246"/>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0246"/>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0246"/>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0246"/>
                                        </p:tgtEl>
                                        <p:attrNameLst>
                                          <p:attrName>ppt_y</p:attrName>
                                        </p:attrNameLst>
                                      </p:cBhvr>
                                      <p:tavLst>
                                        <p:tav tm="0" fmla="#ppt_y-sin(pi*$)/81">
                                          <p:val>
                                            <p:fltVal val="0"/>
                                          </p:val>
                                        </p:tav>
                                        <p:tav tm="100000">
                                          <p:val>
                                            <p:fltVal val="1"/>
                                          </p:val>
                                        </p:tav>
                                      </p:tavLst>
                                    </p:anim>
                                    <p:animScale>
                                      <p:cBhvr>
                                        <p:cTn id="96" dur="26">
                                          <p:stCondLst>
                                            <p:cond delay="650"/>
                                          </p:stCondLst>
                                        </p:cTn>
                                        <p:tgtEl>
                                          <p:spTgt spid="10246"/>
                                        </p:tgtEl>
                                      </p:cBhvr>
                                      <p:to x="100000" y="60000"/>
                                    </p:animScale>
                                    <p:animScale>
                                      <p:cBhvr>
                                        <p:cTn id="97" dur="166" decel="50000">
                                          <p:stCondLst>
                                            <p:cond delay="676"/>
                                          </p:stCondLst>
                                        </p:cTn>
                                        <p:tgtEl>
                                          <p:spTgt spid="10246"/>
                                        </p:tgtEl>
                                      </p:cBhvr>
                                      <p:to x="100000" y="100000"/>
                                    </p:animScale>
                                    <p:animScale>
                                      <p:cBhvr>
                                        <p:cTn id="98" dur="26">
                                          <p:stCondLst>
                                            <p:cond delay="1312"/>
                                          </p:stCondLst>
                                        </p:cTn>
                                        <p:tgtEl>
                                          <p:spTgt spid="10246"/>
                                        </p:tgtEl>
                                      </p:cBhvr>
                                      <p:to x="100000" y="80000"/>
                                    </p:animScale>
                                    <p:animScale>
                                      <p:cBhvr>
                                        <p:cTn id="99" dur="166" decel="50000">
                                          <p:stCondLst>
                                            <p:cond delay="1338"/>
                                          </p:stCondLst>
                                        </p:cTn>
                                        <p:tgtEl>
                                          <p:spTgt spid="10246"/>
                                        </p:tgtEl>
                                      </p:cBhvr>
                                      <p:to x="100000" y="100000"/>
                                    </p:animScale>
                                    <p:animScale>
                                      <p:cBhvr>
                                        <p:cTn id="100" dur="26">
                                          <p:stCondLst>
                                            <p:cond delay="1642"/>
                                          </p:stCondLst>
                                        </p:cTn>
                                        <p:tgtEl>
                                          <p:spTgt spid="10246"/>
                                        </p:tgtEl>
                                      </p:cBhvr>
                                      <p:to x="100000" y="90000"/>
                                    </p:animScale>
                                    <p:animScale>
                                      <p:cBhvr>
                                        <p:cTn id="101" dur="166" decel="50000">
                                          <p:stCondLst>
                                            <p:cond delay="1668"/>
                                          </p:stCondLst>
                                        </p:cTn>
                                        <p:tgtEl>
                                          <p:spTgt spid="10246"/>
                                        </p:tgtEl>
                                      </p:cBhvr>
                                      <p:to x="100000" y="100000"/>
                                    </p:animScale>
                                    <p:animScale>
                                      <p:cBhvr>
                                        <p:cTn id="102" dur="26">
                                          <p:stCondLst>
                                            <p:cond delay="1808"/>
                                          </p:stCondLst>
                                        </p:cTn>
                                        <p:tgtEl>
                                          <p:spTgt spid="10246"/>
                                        </p:tgtEl>
                                      </p:cBhvr>
                                      <p:to x="100000" y="95000"/>
                                    </p:animScale>
                                    <p:animScale>
                                      <p:cBhvr>
                                        <p:cTn id="103" dur="166" decel="50000">
                                          <p:stCondLst>
                                            <p:cond delay="1834"/>
                                          </p:stCondLst>
                                        </p:cTn>
                                        <p:tgtEl>
                                          <p:spTgt spid="102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75" y="381000"/>
            <a:ext cx="8123563" cy="548640"/>
          </a:xfrm>
        </p:spPr>
        <p:txBody>
          <a:bodyPr/>
          <a:lstStyle/>
          <a:p>
            <a:pPr algn="ctr"/>
            <a:r>
              <a:rPr lang="en-US" sz="4800" dirty="0" smtClean="0">
                <a:latin typeface="Croobie" pitchFamily="2" charset="0"/>
              </a:rPr>
              <a:t>Review: what are the Fab 5?</a:t>
            </a:r>
            <a:endParaRPr lang="en-US" sz="4800" dirty="0">
              <a:latin typeface="Croobie" pitchFamily="2" charset="0"/>
            </a:endParaRPr>
          </a:p>
        </p:txBody>
      </p:sp>
      <p:sp>
        <p:nvSpPr>
          <p:cNvPr id="3" name="Content Placeholder 2"/>
          <p:cNvSpPr>
            <a:spLocks noGrp="1"/>
          </p:cNvSpPr>
          <p:nvPr>
            <p:ph idx="1"/>
          </p:nvPr>
        </p:nvSpPr>
        <p:spPr/>
        <p:txBody>
          <a:bodyPr>
            <a:normAutofit/>
          </a:bodyPr>
          <a:lstStyle/>
          <a:p>
            <a:r>
              <a:rPr lang="en-US" sz="3600" dirty="0" smtClean="0">
                <a:solidFill>
                  <a:schemeClr val="tx2"/>
                </a:solidFill>
                <a:latin typeface="Arial Black" pitchFamily="34" charset="0"/>
              </a:rPr>
              <a:t>Freedom of religion</a:t>
            </a:r>
          </a:p>
          <a:p>
            <a:r>
              <a:rPr lang="en-US" sz="3600" dirty="0" smtClean="0">
                <a:solidFill>
                  <a:schemeClr val="accent1"/>
                </a:solidFill>
                <a:latin typeface="Arial Black" pitchFamily="34" charset="0"/>
              </a:rPr>
              <a:t>Freedom of speech</a:t>
            </a:r>
          </a:p>
          <a:p>
            <a:r>
              <a:rPr lang="en-US" sz="3600" dirty="0" smtClean="0">
                <a:solidFill>
                  <a:schemeClr val="accent2"/>
                </a:solidFill>
                <a:latin typeface="Arial Black" pitchFamily="34" charset="0"/>
              </a:rPr>
              <a:t>Freedom of assembly</a:t>
            </a:r>
          </a:p>
          <a:p>
            <a:r>
              <a:rPr lang="en-US" sz="3600" dirty="0" smtClean="0">
                <a:solidFill>
                  <a:schemeClr val="accent3"/>
                </a:solidFill>
                <a:latin typeface="Arial Black" pitchFamily="34" charset="0"/>
              </a:rPr>
              <a:t>Freedom of press</a:t>
            </a:r>
          </a:p>
          <a:p>
            <a:r>
              <a:rPr lang="en-US" sz="3600" dirty="0" smtClean="0">
                <a:solidFill>
                  <a:schemeClr val="accent4"/>
                </a:solidFill>
                <a:latin typeface="Arial Black" pitchFamily="34" charset="0"/>
              </a:rPr>
              <a:t>Freedom of petition </a:t>
            </a:r>
          </a:p>
        </p:txBody>
      </p:sp>
      <p:pic>
        <p:nvPicPr>
          <p:cNvPr id="1026" name="Picture 2" descr="C:\Documents and Settings\flrea\Local Settings\Temporary Internet Files\Content.IE5\MIT1Q49H\MC90043392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095869"/>
            <a:ext cx="1714500" cy="17145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127935" y="5275026"/>
            <a:ext cx="1725330" cy="1379286"/>
            <a:chOff x="2819400" y="5275026"/>
            <a:chExt cx="1725330" cy="1379286"/>
          </a:xfrm>
        </p:grpSpPr>
        <p:pic>
          <p:nvPicPr>
            <p:cNvPr id="1029" name="Picture 5" descr="C:\Documents and Settings\flrea\Local Settings\Temporary Internet Files\Content.IE5\ERK1T08N\MP9004094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581400" y="5275026"/>
              <a:ext cx="768274" cy="10228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Program Files\Microsoft Office\MEDIA\CAGCAT10\j0285926.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5572119"/>
              <a:ext cx="762000" cy="76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Program Files\Microsoft Office\MEDIA\CAGCAT10\j0300912.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6787" y="5953119"/>
              <a:ext cx="738750" cy="701193"/>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Documents and Settings\flrea\Local Settings\Temporary Internet Files\Content.IE5\7BHSJT2H\MC9001565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0159" y="6057974"/>
              <a:ext cx="604571" cy="55229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032" name="Picture 8" descr="C:\Documents and Settings\flrea\Local Settings\Temporary Internet Files\Content.IE5\ERK1T08N\MP90043923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7400" y="5282712"/>
            <a:ext cx="1371600" cy="1371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C:\Documents and Settings\flrea\Local Settings\Temporary Internet Files\Content.IE5\3WK9XAN9\MP900314269[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31534" y="5454162"/>
            <a:ext cx="1524000" cy="102870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C:\Documents and Settings\flrea\Local Settings\Temporary Internet Files\Content.IE5\1MQK6FTF\MC90004844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62800" y="5310385"/>
            <a:ext cx="1783723" cy="13162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30287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21" presetClass="entr" presetSubtype="1"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wheel(1)">
                                      <p:cBhvr>
                                        <p:cTn id="22" dur="10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21" presetClass="entr" presetSubtype="1"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heel(1)">
                                      <p:cBhvr>
                                        <p:cTn id="32" dur="1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0" presetID="21" presetClass="entr" presetSubtype="1" fill="hold" nodeType="with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wheel(1)">
                                      <p:cBhvr>
                                        <p:cTn id="42" dur="1000"/>
                                        <p:tgtEl>
                                          <p:spTgt spid="103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0" presetID="21" presetClass="entr" presetSubtype="1"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92440" cy="548640"/>
          </a:xfrm>
        </p:spPr>
        <p:txBody>
          <a:bodyPr/>
          <a:lstStyle/>
          <a:p>
            <a:pPr algn="ctr"/>
            <a:r>
              <a:rPr lang="en-US" sz="7200" dirty="0" smtClean="0">
                <a:latin typeface="Croobie" pitchFamily="2" charset="0"/>
              </a:rPr>
              <a:t/>
            </a:r>
            <a:br>
              <a:rPr lang="en-US" sz="7200" dirty="0" smtClean="0">
                <a:latin typeface="Croobie" pitchFamily="2" charset="0"/>
              </a:rPr>
            </a:br>
            <a:r>
              <a:rPr lang="en-US" sz="7200" dirty="0" smtClean="0">
                <a:latin typeface="Croobie" pitchFamily="2" charset="0"/>
              </a:rPr>
              <a:t>What do you think?</a:t>
            </a:r>
            <a:endParaRPr lang="en-US" sz="7200" dirty="0">
              <a:latin typeface="Croobie" pitchFamily="2" charset="0"/>
            </a:endParaRPr>
          </a:p>
        </p:txBody>
      </p:sp>
      <p:sp>
        <p:nvSpPr>
          <p:cNvPr id="3" name="Content Placeholder 2"/>
          <p:cNvSpPr>
            <a:spLocks noGrp="1"/>
          </p:cNvSpPr>
          <p:nvPr>
            <p:ph idx="1"/>
          </p:nvPr>
        </p:nvSpPr>
        <p:spPr>
          <a:xfrm>
            <a:off x="838200" y="2286000"/>
            <a:ext cx="7520940" cy="1109172"/>
          </a:xfrm>
        </p:spPr>
        <p:txBody>
          <a:bodyPr>
            <a:normAutofit/>
          </a:bodyPr>
          <a:lstStyle/>
          <a:p>
            <a:pPr algn="ctr"/>
            <a:r>
              <a:rPr lang="en-US" sz="3200" dirty="0" smtClean="0"/>
              <a:t>Do you think students in public schools have First Amendment rights?</a:t>
            </a:r>
            <a:endParaRPr lang="en-US" sz="3200" dirty="0"/>
          </a:p>
        </p:txBody>
      </p:sp>
      <p:sp>
        <p:nvSpPr>
          <p:cNvPr id="4" name="TextBox 3"/>
          <p:cNvSpPr txBox="1"/>
          <p:nvPr/>
        </p:nvSpPr>
        <p:spPr>
          <a:xfrm>
            <a:off x="762000" y="3657600"/>
            <a:ext cx="1676400" cy="707886"/>
          </a:xfrm>
          <a:prstGeom prst="rect">
            <a:avLst/>
          </a:prstGeom>
          <a:noFill/>
        </p:spPr>
        <p:txBody>
          <a:bodyPr wrap="square" rtlCol="0">
            <a:spAutoFit/>
          </a:bodyPr>
          <a:lstStyle/>
          <a:p>
            <a:pPr algn="ctr"/>
            <a:r>
              <a:rPr lang="en-US" sz="4000" b="1" dirty="0" smtClean="0">
                <a:solidFill>
                  <a:schemeClr val="tx2"/>
                </a:solidFill>
              </a:rPr>
              <a:t>Yes </a:t>
            </a:r>
            <a:endParaRPr lang="en-US" sz="4000" b="1" dirty="0">
              <a:solidFill>
                <a:schemeClr val="tx2"/>
              </a:solidFill>
            </a:endParaRPr>
          </a:p>
        </p:txBody>
      </p:sp>
      <p:sp>
        <p:nvSpPr>
          <p:cNvPr id="5" name="TextBox 4"/>
          <p:cNvSpPr txBox="1"/>
          <p:nvPr/>
        </p:nvSpPr>
        <p:spPr>
          <a:xfrm>
            <a:off x="6019800" y="3657600"/>
            <a:ext cx="2980267" cy="707886"/>
          </a:xfrm>
          <a:prstGeom prst="rect">
            <a:avLst/>
          </a:prstGeom>
          <a:noFill/>
        </p:spPr>
        <p:txBody>
          <a:bodyPr wrap="square" rtlCol="0">
            <a:spAutoFit/>
          </a:bodyPr>
          <a:lstStyle/>
          <a:p>
            <a:pPr algn="ctr"/>
            <a:r>
              <a:rPr lang="en-US" sz="4000" b="1" dirty="0" smtClean="0">
                <a:solidFill>
                  <a:schemeClr val="accent5"/>
                </a:solidFill>
              </a:rPr>
              <a:t>Depends </a:t>
            </a:r>
            <a:endParaRPr lang="en-US" sz="4000" b="1" dirty="0">
              <a:solidFill>
                <a:schemeClr val="accent5"/>
              </a:solidFill>
            </a:endParaRPr>
          </a:p>
        </p:txBody>
      </p:sp>
      <p:sp>
        <p:nvSpPr>
          <p:cNvPr id="6" name="TextBox 5"/>
          <p:cNvSpPr txBox="1"/>
          <p:nvPr/>
        </p:nvSpPr>
        <p:spPr>
          <a:xfrm>
            <a:off x="3733800" y="3657600"/>
            <a:ext cx="1676400" cy="707886"/>
          </a:xfrm>
          <a:prstGeom prst="rect">
            <a:avLst/>
          </a:prstGeom>
          <a:noFill/>
        </p:spPr>
        <p:txBody>
          <a:bodyPr wrap="square" rtlCol="0">
            <a:spAutoFit/>
          </a:bodyPr>
          <a:lstStyle/>
          <a:p>
            <a:pPr algn="ctr"/>
            <a:r>
              <a:rPr lang="en-US" sz="4000" b="1" dirty="0" smtClean="0">
                <a:solidFill>
                  <a:schemeClr val="accent3"/>
                </a:solidFill>
              </a:rPr>
              <a:t>No </a:t>
            </a:r>
            <a:endParaRPr lang="en-US" sz="4000" b="1" dirty="0">
              <a:solidFill>
                <a:schemeClr val="accent3"/>
              </a:solidFill>
            </a:endParaRPr>
          </a:p>
        </p:txBody>
      </p:sp>
      <p:pic>
        <p:nvPicPr>
          <p:cNvPr id="3074" name="Picture 2" descr="C:\Documents and Settings\flrea\Local Settings\Temporary Internet Files\Content.IE5\00K2A6ZT\MC90044132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876800"/>
            <a:ext cx="1752600" cy="17526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Documents and Settings\flrea\Local Settings\Temporary Internet Files\Content.IE5\MIT1Q49H\MC90044132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953000"/>
            <a:ext cx="1524000"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Documents and Settings\flrea\Local Settings\Temporary Internet Files\Content.IE5\3WK9XAN9\MC90043440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5029200"/>
            <a:ext cx="1000920" cy="14022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095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 calcmode="lin" valueType="num">
                                      <p:cBhvr additive="base">
                                        <p:cTn id="20" dur="500" fill="hold"/>
                                        <p:tgtEl>
                                          <p:spTgt spid="3075"/>
                                        </p:tgtEl>
                                        <p:attrNameLst>
                                          <p:attrName>ppt_x</p:attrName>
                                        </p:attrNameLst>
                                      </p:cBhvr>
                                      <p:tavLst>
                                        <p:tav tm="0">
                                          <p:val>
                                            <p:strVal val="#ppt_x"/>
                                          </p:val>
                                        </p:tav>
                                        <p:tav tm="100000">
                                          <p:val>
                                            <p:strVal val="#ppt_x"/>
                                          </p:val>
                                        </p:tav>
                                      </p:tavLst>
                                    </p:anim>
                                    <p:anim calcmode="lin" valueType="num">
                                      <p:cBhvr additive="base">
                                        <p:cTn id="21" dur="500" fill="hold"/>
                                        <p:tgtEl>
                                          <p:spTgt spid="307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6"/>
                                        </p:tgtEl>
                                        <p:attrNameLst>
                                          <p:attrName>style.visibility</p:attrName>
                                        </p:attrNameLst>
                                      </p:cBhvr>
                                      <p:to>
                                        <p:strVal val="visible"/>
                                      </p:to>
                                    </p:set>
                                    <p:anim calcmode="lin" valueType="num">
                                      <p:cBhvr additive="base">
                                        <p:cTn id="29" dur="500" fill="hold"/>
                                        <p:tgtEl>
                                          <p:spTgt spid="3076"/>
                                        </p:tgtEl>
                                        <p:attrNameLst>
                                          <p:attrName>ppt_x</p:attrName>
                                        </p:attrNameLst>
                                      </p:cBhvr>
                                      <p:tavLst>
                                        <p:tav tm="0">
                                          <p:val>
                                            <p:strVal val="#ppt_x"/>
                                          </p:val>
                                        </p:tav>
                                        <p:tav tm="100000">
                                          <p:val>
                                            <p:strVal val="#ppt_x"/>
                                          </p:val>
                                        </p:tav>
                                      </p:tavLst>
                                    </p:anim>
                                    <p:anim calcmode="lin" valueType="num">
                                      <p:cBhvr additive="base">
                                        <p:cTn id="3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0559"/>
            <a:ext cx="8534400" cy="548640"/>
          </a:xfrm>
        </p:spPr>
        <p:txBody>
          <a:bodyPr/>
          <a:lstStyle/>
          <a:p>
            <a:pPr algn="ctr"/>
            <a:r>
              <a:rPr lang="en-US" sz="4400" dirty="0" smtClean="0"/>
              <a:t>Here is what the Supreme Court Had to Say:</a:t>
            </a:r>
            <a:endParaRPr lang="en-US" sz="4400" dirty="0"/>
          </a:p>
        </p:txBody>
      </p:sp>
      <p:sp>
        <p:nvSpPr>
          <p:cNvPr id="3" name="Content Placeholder 2"/>
          <p:cNvSpPr>
            <a:spLocks noGrp="1"/>
          </p:cNvSpPr>
          <p:nvPr>
            <p:ph idx="1"/>
          </p:nvPr>
        </p:nvSpPr>
        <p:spPr>
          <a:xfrm>
            <a:off x="822960" y="1752600"/>
            <a:ext cx="7520940" cy="2514600"/>
          </a:xfrm>
        </p:spPr>
        <p:txBody>
          <a:bodyPr>
            <a:normAutofit lnSpcReduction="10000"/>
          </a:bodyPr>
          <a:lstStyle/>
          <a:p>
            <a:pPr algn="ctr"/>
            <a:r>
              <a:rPr lang="en-US" sz="3200" i="1" dirty="0" smtClean="0">
                <a:solidFill>
                  <a:schemeClr val="accent5"/>
                </a:solidFill>
              </a:rPr>
              <a:t>“It can hardly be argued that either students or teachers shed their constitutional rights to freedom of speech or expression at the schoolhouse gate.”</a:t>
            </a:r>
            <a:endParaRPr lang="en-US" sz="3200" i="1" dirty="0">
              <a:solidFill>
                <a:schemeClr val="accent5"/>
              </a:solidFill>
            </a:endParaRPr>
          </a:p>
        </p:txBody>
      </p:sp>
      <p:sp>
        <p:nvSpPr>
          <p:cNvPr id="4" name="TextBox 3"/>
          <p:cNvSpPr txBox="1"/>
          <p:nvPr/>
        </p:nvSpPr>
        <p:spPr>
          <a:xfrm>
            <a:off x="0" y="5105400"/>
            <a:ext cx="9220200" cy="1569660"/>
          </a:xfrm>
          <a:prstGeom prst="rect">
            <a:avLst/>
          </a:prstGeom>
          <a:noFill/>
        </p:spPr>
        <p:txBody>
          <a:bodyPr wrap="square" rtlCol="0">
            <a:spAutoFit/>
          </a:bodyPr>
          <a:lstStyle/>
          <a:p>
            <a:pPr algn="ctr"/>
            <a:r>
              <a:rPr lang="en-US" sz="3200" b="1" dirty="0" smtClean="0"/>
              <a:t>So yes, students and teachers do have First </a:t>
            </a:r>
            <a:r>
              <a:rPr lang="en-US" sz="3200" b="1" dirty="0"/>
              <a:t>A</a:t>
            </a:r>
            <a:r>
              <a:rPr lang="en-US" sz="3200" b="1" dirty="0" smtClean="0"/>
              <a:t>mendment rights at school. </a:t>
            </a:r>
          </a:p>
          <a:p>
            <a:pPr algn="ctr"/>
            <a:r>
              <a:rPr lang="en-US" sz="3200" b="1" dirty="0" smtClean="0"/>
              <a:t>However, there may be </a:t>
            </a:r>
            <a:r>
              <a:rPr lang="en-US" sz="3200" b="1" i="1" dirty="0" smtClean="0"/>
              <a:t>limits </a:t>
            </a:r>
            <a:r>
              <a:rPr lang="en-US" sz="3200" b="1" dirty="0" smtClean="0"/>
              <a:t>placed on those rights. </a:t>
            </a:r>
            <a:endParaRPr lang="en-US" sz="3200" b="1" dirty="0"/>
          </a:p>
        </p:txBody>
      </p:sp>
      <p:pic>
        <p:nvPicPr>
          <p:cNvPr id="4098" name="Picture 2" descr="C:\Documents and Settings\flrea\Local Settings\Temporary Internet Files\Content.IE5\ERK1T08N\MC9000132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85879">
            <a:off x="301381" y="2154053"/>
            <a:ext cx="1588449" cy="25752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1858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heel(1)">
                                      <p:cBhvr>
                                        <p:cTn id="10" dur="2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548640"/>
          </a:xfrm>
        </p:spPr>
        <p:txBody>
          <a:bodyPr/>
          <a:lstStyle/>
          <a:p>
            <a:r>
              <a:rPr lang="en-US" sz="3600" dirty="0" smtClean="0"/>
              <a:t>What does the first amendment say?</a:t>
            </a:r>
            <a:endParaRPr lang="en-US" sz="3600" dirty="0"/>
          </a:p>
        </p:txBody>
      </p:sp>
      <p:sp>
        <p:nvSpPr>
          <p:cNvPr id="3" name="Content Placeholder 2"/>
          <p:cNvSpPr>
            <a:spLocks noGrp="1"/>
          </p:cNvSpPr>
          <p:nvPr>
            <p:ph idx="1"/>
          </p:nvPr>
        </p:nvSpPr>
        <p:spPr>
          <a:xfrm>
            <a:off x="838200" y="1219200"/>
            <a:ext cx="7520940" cy="3579849"/>
          </a:xfrm>
        </p:spPr>
        <p:txBody>
          <a:bodyPr>
            <a:normAutofit/>
          </a:bodyPr>
          <a:lstStyle/>
          <a:p>
            <a:pPr algn="ctr"/>
            <a:r>
              <a:rPr lang="en-US" sz="3200" dirty="0"/>
              <a:t>Congress shall make no law respecting an establishment of </a:t>
            </a:r>
            <a:r>
              <a:rPr lang="en-US" sz="3200" dirty="0">
                <a:solidFill>
                  <a:schemeClr val="tx2"/>
                </a:solidFill>
              </a:rPr>
              <a:t>religion, or prohibiting the free exercise thereof</a:t>
            </a:r>
            <a:r>
              <a:rPr lang="en-US" sz="3200" dirty="0"/>
              <a:t>; or abridging the </a:t>
            </a:r>
            <a:r>
              <a:rPr lang="en-US" sz="3200" dirty="0">
                <a:solidFill>
                  <a:schemeClr val="accent2"/>
                </a:solidFill>
              </a:rPr>
              <a:t>freedom of speech</a:t>
            </a:r>
            <a:r>
              <a:rPr lang="en-US" sz="3200" dirty="0"/>
              <a:t>, or of the </a:t>
            </a:r>
            <a:r>
              <a:rPr lang="en-US" sz="3200" dirty="0">
                <a:solidFill>
                  <a:schemeClr val="accent3"/>
                </a:solidFill>
              </a:rPr>
              <a:t>press</a:t>
            </a:r>
            <a:r>
              <a:rPr lang="en-US" sz="3200" dirty="0"/>
              <a:t>; or the right of the people </a:t>
            </a:r>
            <a:r>
              <a:rPr lang="en-US" sz="3200" dirty="0">
                <a:solidFill>
                  <a:schemeClr val="accent4"/>
                </a:solidFill>
              </a:rPr>
              <a:t>peaceably to assemble</a:t>
            </a:r>
            <a:r>
              <a:rPr lang="en-US" sz="3200" dirty="0"/>
              <a:t>, and to </a:t>
            </a:r>
            <a:r>
              <a:rPr lang="en-US" sz="3200" dirty="0">
                <a:solidFill>
                  <a:schemeClr val="accent5"/>
                </a:solidFill>
              </a:rPr>
              <a:t>petition the Government</a:t>
            </a:r>
            <a:r>
              <a:rPr lang="en-US" sz="3200" dirty="0"/>
              <a:t> for a redress of grievances.</a:t>
            </a:r>
          </a:p>
        </p:txBody>
      </p:sp>
      <p:sp>
        <p:nvSpPr>
          <p:cNvPr id="4" name="Oval 3"/>
          <p:cNvSpPr/>
          <p:nvPr/>
        </p:nvSpPr>
        <p:spPr>
          <a:xfrm>
            <a:off x="4267200" y="1600200"/>
            <a:ext cx="14478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2590800"/>
            <a:ext cx="14478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58000" y="2667000"/>
            <a:ext cx="1371600" cy="5963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057400" y="3581400"/>
            <a:ext cx="1981200" cy="7156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3627783"/>
            <a:ext cx="1524000" cy="7156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13" y="5083314"/>
            <a:ext cx="2286000" cy="707886"/>
          </a:xfrm>
          <a:prstGeom prst="rect">
            <a:avLst/>
          </a:prstGeom>
          <a:noFill/>
        </p:spPr>
        <p:txBody>
          <a:bodyPr wrap="square" rtlCol="0">
            <a:spAutoFit/>
          </a:bodyPr>
          <a:lstStyle/>
          <a:p>
            <a:pPr algn="ctr"/>
            <a:r>
              <a:rPr lang="en-US" sz="4000" b="1" dirty="0" smtClean="0">
                <a:solidFill>
                  <a:schemeClr val="bg1"/>
                </a:solidFill>
              </a:rPr>
              <a:t>Religion </a:t>
            </a:r>
            <a:endParaRPr lang="en-US" sz="4000" b="1" dirty="0">
              <a:solidFill>
                <a:schemeClr val="bg1"/>
              </a:solidFill>
            </a:endParaRPr>
          </a:p>
        </p:txBody>
      </p:sp>
      <p:sp>
        <p:nvSpPr>
          <p:cNvPr id="10" name="TextBox 9"/>
          <p:cNvSpPr txBox="1"/>
          <p:nvPr/>
        </p:nvSpPr>
        <p:spPr>
          <a:xfrm>
            <a:off x="1447800" y="5921514"/>
            <a:ext cx="2286000" cy="707886"/>
          </a:xfrm>
          <a:prstGeom prst="rect">
            <a:avLst/>
          </a:prstGeom>
          <a:noFill/>
        </p:spPr>
        <p:txBody>
          <a:bodyPr wrap="square" rtlCol="0">
            <a:spAutoFit/>
          </a:bodyPr>
          <a:lstStyle/>
          <a:p>
            <a:pPr algn="ctr"/>
            <a:r>
              <a:rPr lang="en-US" sz="4000" b="1" dirty="0" smtClean="0">
                <a:solidFill>
                  <a:schemeClr val="bg1"/>
                </a:solidFill>
              </a:rPr>
              <a:t>Speech </a:t>
            </a:r>
            <a:endParaRPr lang="en-US" sz="4000" b="1" dirty="0">
              <a:solidFill>
                <a:schemeClr val="bg1"/>
              </a:solidFill>
            </a:endParaRPr>
          </a:p>
        </p:txBody>
      </p:sp>
      <p:sp>
        <p:nvSpPr>
          <p:cNvPr id="11" name="TextBox 10"/>
          <p:cNvSpPr txBox="1"/>
          <p:nvPr/>
        </p:nvSpPr>
        <p:spPr>
          <a:xfrm>
            <a:off x="3475383" y="5058468"/>
            <a:ext cx="2286000" cy="707886"/>
          </a:xfrm>
          <a:prstGeom prst="rect">
            <a:avLst/>
          </a:prstGeom>
          <a:noFill/>
        </p:spPr>
        <p:txBody>
          <a:bodyPr wrap="square" rtlCol="0">
            <a:spAutoFit/>
          </a:bodyPr>
          <a:lstStyle/>
          <a:p>
            <a:pPr algn="ctr"/>
            <a:r>
              <a:rPr lang="en-US" sz="4000" b="1" dirty="0" smtClean="0">
                <a:solidFill>
                  <a:schemeClr val="bg1"/>
                </a:solidFill>
              </a:rPr>
              <a:t>Press</a:t>
            </a:r>
            <a:endParaRPr lang="en-US" sz="4000" b="1" dirty="0">
              <a:solidFill>
                <a:schemeClr val="bg1"/>
              </a:solidFill>
            </a:endParaRPr>
          </a:p>
        </p:txBody>
      </p:sp>
      <p:sp>
        <p:nvSpPr>
          <p:cNvPr id="12" name="TextBox 11"/>
          <p:cNvSpPr txBox="1"/>
          <p:nvPr/>
        </p:nvSpPr>
        <p:spPr>
          <a:xfrm>
            <a:off x="5257800" y="5867400"/>
            <a:ext cx="2286000" cy="707886"/>
          </a:xfrm>
          <a:prstGeom prst="rect">
            <a:avLst/>
          </a:prstGeom>
          <a:noFill/>
        </p:spPr>
        <p:txBody>
          <a:bodyPr wrap="square" rtlCol="0">
            <a:spAutoFit/>
          </a:bodyPr>
          <a:lstStyle/>
          <a:p>
            <a:pPr algn="ctr"/>
            <a:r>
              <a:rPr lang="en-US" sz="4000" b="1" dirty="0" smtClean="0">
                <a:solidFill>
                  <a:schemeClr val="bg1"/>
                </a:solidFill>
              </a:rPr>
              <a:t>Assembly</a:t>
            </a:r>
            <a:endParaRPr lang="en-US" sz="4000" b="1" dirty="0">
              <a:solidFill>
                <a:schemeClr val="bg1"/>
              </a:solidFill>
            </a:endParaRPr>
          </a:p>
        </p:txBody>
      </p:sp>
      <p:sp>
        <p:nvSpPr>
          <p:cNvPr id="13" name="TextBox 12"/>
          <p:cNvSpPr txBox="1"/>
          <p:nvPr/>
        </p:nvSpPr>
        <p:spPr>
          <a:xfrm>
            <a:off x="6698974" y="5075033"/>
            <a:ext cx="2286000" cy="707886"/>
          </a:xfrm>
          <a:prstGeom prst="rect">
            <a:avLst/>
          </a:prstGeom>
          <a:noFill/>
        </p:spPr>
        <p:txBody>
          <a:bodyPr wrap="square" rtlCol="0">
            <a:spAutoFit/>
          </a:bodyPr>
          <a:lstStyle/>
          <a:p>
            <a:pPr algn="ctr"/>
            <a:r>
              <a:rPr lang="en-US" sz="4000" b="1" dirty="0" smtClean="0">
                <a:solidFill>
                  <a:schemeClr val="bg1"/>
                </a:solidFill>
              </a:rPr>
              <a:t>Petition </a:t>
            </a:r>
            <a:endParaRPr lang="en-US" sz="4000" b="1" dirty="0">
              <a:solidFill>
                <a:schemeClr val="bg1"/>
              </a:solidFill>
            </a:endParaRPr>
          </a:p>
        </p:txBody>
      </p:sp>
    </p:spTree>
    <p:extLst>
      <p:ext uri="{BB962C8B-B14F-4D97-AF65-F5344CB8AC3E}">
        <p14:creationId xmlns:p14="http://schemas.microsoft.com/office/powerpoint/2010/main" val="3573792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000"/>
                                        <p:tgtEl>
                                          <p:spTgt spid="5"/>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1000"/>
                                        <p:tgtEl>
                                          <p:spTgt spid="6"/>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1000"/>
                                        <p:tgtEl>
                                          <p:spTgt spid="7"/>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heel(1)">
                                      <p:cBhvr>
                                        <p:cTn id="52" dur="1000"/>
                                        <p:tgtEl>
                                          <p:spTgt spid="8"/>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75" y="381000"/>
            <a:ext cx="8123563" cy="548640"/>
          </a:xfrm>
        </p:spPr>
        <p:txBody>
          <a:bodyPr/>
          <a:lstStyle/>
          <a:p>
            <a:pPr algn="ctr"/>
            <a:r>
              <a:rPr lang="en-US" sz="6000" dirty="0" smtClean="0">
                <a:latin typeface="Croobie" pitchFamily="2" charset="0"/>
              </a:rPr>
              <a:t/>
            </a:r>
            <a:br>
              <a:rPr lang="en-US" sz="6000" dirty="0" smtClean="0">
                <a:latin typeface="Croobie" pitchFamily="2" charset="0"/>
              </a:rPr>
            </a:br>
            <a:r>
              <a:rPr lang="en-US" sz="6000" dirty="0" smtClean="0">
                <a:latin typeface="Croobie" pitchFamily="2" charset="0"/>
              </a:rPr>
              <a:t>So what are </a:t>
            </a:r>
            <a:r>
              <a:rPr lang="en-US" sz="6000" u="sng" dirty="0" smtClean="0">
                <a:latin typeface="Croobie" pitchFamily="2" charset="0"/>
              </a:rPr>
              <a:t>the Fab 5?</a:t>
            </a:r>
            <a:endParaRPr lang="en-US" sz="6000" u="sng" dirty="0">
              <a:latin typeface="Croobie" pitchFamily="2" charset="0"/>
            </a:endParaRPr>
          </a:p>
        </p:txBody>
      </p:sp>
      <p:sp>
        <p:nvSpPr>
          <p:cNvPr id="3" name="Content Placeholder 2"/>
          <p:cNvSpPr>
            <a:spLocks noGrp="1"/>
          </p:cNvSpPr>
          <p:nvPr>
            <p:ph idx="1"/>
          </p:nvPr>
        </p:nvSpPr>
        <p:spPr/>
        <p:txBody>
          <a:bodyPr>
            <a:normAutofit fontScale="92500" lnSpcReduction="20000"/>
          </a:bodyPr>
          <a:lstStyle/>
          <a:p>
            <a:endParaRPr lang="en-US" sz="3600" u="sng" dirty="0" smtClean="0">
              <a:solidFill>
                <a:schemeClr val="tx2"/>
              </a:solidFill>
              <a:latin typeface="Arial Black" pitchFamily="34" charset="0"/>
            </a:endParaRPr>
          </a:p>
          <a:p>
            <a:endParaRPr lang="en-US" sz="3600" u="sng" dirty="0" smtClean="0">
              <a:solidFill>
                <a:schemeClr val="tx2"/>
              </a:solidFill>
              <a:latin typeface="Arial Black" pitchFamily="34" charset="0"/>
            </a:endParaRPr>
          </a:p>
          <a:p>
            <a:r>
              <a:rPr lang="en-US" sz="3600" u="sng" dirty="0" smtClean="0">
                <a:solidFill>
                  <a:schemeClr val="tx2"/>
                </a:solidFill>
                <a:latin typeface="Arial Black" pitchFamily="34" charset="0"/>
              </a:rPr>
              <a:t>Freedom of religion</a:t>
            </a:r>
          </a:p>
          <a:p>
            <a:r>
              <a:rPr lang="en-US" sz="3600" u="sng" dirty="0" smtClean="0">
                <a:solidFill>
                  <a:schemeClr val="accent1"/>
                </a:solidFill>
                <a:latin typeface="Arial Black" pitchFamily="34" charset="0"/>
              </a:rPr>
              <a:t>Freedom of speech</a:t>
            </a:r>
          </a:p>
          <a:p>
            <a:r>
              <a:rPr lang="en-US" sz="3600" u="sng" dirty="0" smtClean="0">
                <a:solidFill>
                  <a:schemeClr val="accent2"/>
                </a:solidFill>
                <a:latin typeface="Arial Black" pitchFamily="34" charset="0"/>
              </a:rPr>
              <a:t>Freedom of assembly</a:t>
            </a:r>
          </a:p>
          <a:p>
            <a:r>
              <a:rPr lang="en-US" sz="3600" u="sng" dirty="0" smtClean="0">
                <a:solidFill>
                  <a:schemeClr val="accent3"/>
                </a:solidFill>
                <a:latin typeface="Arial Black" pitchFamily="34" charset="0"/>
              </a:rPr>
              <a:t>Freedom of press</a:t>
            </a:r>
          </a:p>
          <a:p>
            <a:r>
              <a:rPr lang="en-US" sz="3600" u="sng" dirty="0" smtClean="0">
                <a:solidFill>
                  <a:schemeClr val="accent4"/>
                </a:solidFill>
                <a:latin typeface="Arial Black" pitchFamily="34" charset="0"/>
              </a:rPr>
              <a:t>Freedom of petition </a:t>
            </a:r>
          </a:p>
        </p:txBody>
      </p:sp>
      <p:pic>
        <p:nvPicPr>
          <p:cNvPr id="1026" name="Picture 2" descr="C:\Documents and Settings\flrea\Local Settings\Temporary Internet Files\Content.IE5\MIT1Q49H\MC90043392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095869"/>
            <a:ext cx="1714500" cy="17145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127935" y="5275026"/>
            <a:ext cx="1725330" cy="1379286"/>
            <a:chOff x="2819400" y="5275026"/>
            <a:chExt cx="1725330" cy="1379286"/>
          </a:xfrm>
        </p:grpSpPr>
        <p:pic>
          <p:nvPicPr>
            <p:cNvPr id="1029" name="Picture 5" descr="C:\Documents and Settings\flrea\Local Settings\Temporary Internet Files\Content.IE5\ERK1T08N\MP9004094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581400" y="5275026"/>
              <a:ext cx="768274" cy="10228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Program Files\Microsoft Office\MEDIA\CAGCAT10\j0285926.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5572119"/>
              <a:ext cx="762000" cy="76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Program Files\Microsoft Office\MEDIA\CAGCAT10\j0300912.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6787" y="5953119"/>
              <a:ext cx="738750" cy="701193"/>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Documents and Settings\flrea\Local Settings\Temporary Internet Files\Content.IE5\7BHSJT2H\MC9001565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0159" y="6057974"/>
              <a:ext cx="604571" cy="55229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032" name="Picture 8" descr="C:\Documents and Settings\flrea\Local Settings\Temporary Internet Files\Content.IE5\ERK1T08N\MP90043923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7400" y="5282712"/>
            <a:ext cx="1371600" cy="1371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C:\Documents and Settings\flrea\Local Settings\Temporary Internet Files\Content.IE5\3WK9XAN9\MP900314269[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31534" y="5454162"/>
            <a:ext cx="1524000" cy="102870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C:\Documents and Settings\flrea\Local Settings\Temporary Internet Files\Content.IE5\1MQK6FTF\MC90004844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62800" y="5310385"/>
            <a:ext cx="1783723" cy="13162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79582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21" presetClass="entr" presetSubtype="1"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wheel(1)">
                                      <p:cBhvr>
                                        <p:cTn id="22" dur="10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21" presetClass="entr" presetSubtype="1"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heel(1)">
                                      <p:cBhvr>
                                        <p:cTn id="32" dur="1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21" presetClass="entr" presetSubtype="1" fill="hold" nodeType="with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wheel(1)">
                                      <p:cBhvr>
                                        <p:cTn id="42" dur="1000"/>
                                        <p:tgtEl>
                                          <p:spTgt spid="103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21" presetClass="entr" presetSubtype="1"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783" y="76200"/>
            <a:ext cx="7520940" cy="548640"/>
          </a:xfrm>
        </p:spPr>
        <p:txBody>
          <a:bodyPr/>
          <a:lstStyle/>
          <a:p>
            <a:pPr algn="ctr"/>
            <a:r>
              <a:rPr lang="en-US" dirty="0" smtClean="0"/>
              <a:t>What is the freedom of religion?</a:t>
            </a:r>
            <a:endParaRPr lang="en-US" dirty="0"/>
          </a:p>
        </p:txBody>
      </p:sp>
      <p:pic>
        <p:nvPicPr>
          <p:cNvPr id="7" name="Picture 4" descr="C:\Program Files\Microsoft Office\MEDIA\CAGCAT10\j03009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5257800"/>
            <a:ext cx="1371600" cy="130187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C:\Documents and Settings\flrea\Local Settings\Temporary Internet Files\Content.IE5\7BHSJT2H\MC90015653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5372651"/>
            <a:ext cx="1219200" cy="1113768"/>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Documents and Settings\flrea\Local Settings\Temporary Internet Files\Content.IE5\ERK1T08N\MP90039959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5244521"/>
            <a:ext cx="1095756" cy="1370030"/>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Documents and Settings\flrea\Local Settings\Temporary Internet Files\Content.IE5\SV9ZJL85\MM900336683[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5390493"/>
            <a:ext cx="1143000" cy="1162707"/>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C:\Documents and Settings\flrea\Local Settings\Temporary Internet Files\Content.IE5\SV9ZJL85\MP90028986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1" y="5270657"/>
            <a:ext cx="890904" cy="135327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580918" y="887361"/>
            <a:ext cx="7953753" cy="3785652"/>
          </a:xfrm>
          <a:prstGeom prst="rect">
            <a:avLst/>
          </a:prstGeom>
          <a:blipFill>
            <a:blip r:embed="rId8" cstate="print"/>
            <a:tile tx="0" ty="0" sx="100000" sy="100000" flip="none" algn="tl"/>
          </a:blipFill>
        </p:spPr>
        <p:txBody>
          <a:bodyPr wrap="square">
            <a:spAutoFit/>
          </a:bodyPr>
          <a:lstStyle/>
          <a:p>
            <a:pPr algn="ctr"/>
            <a:r>
              <a:rPr lang="en-US" sz="6000" dirty="0">
                <a:latin typeface="Blackadder ITC" pitchFamily="82" charset="0"/>
              </a:rPr>
              <a:t>“Congress shall make no law respecting an establishment of </a:t>
            </a:r>
            <a:r>
              <a:rPr lang="en-US" sz="6000" b="1" dirty="0">
                <a:solidFill>
                  <a:schemeClr val="accent1"/>
                </a:solidFill>
                <a:latin typeface="Blackadder ITC" pitchFamily="82" charset="0"/>
              </a:rPr>
              <a:t>religion</a:t>
            </a:r>
            <a:r>
              <a:rPr lang="en-US" sz="6000" dirty="0">
                <a:latin typeface="Blackadder ITC" pitchFamily="82" charset="0"/>
              </a:rPr>
              <a:t>, or prohibiting the free exercise thereof”</a:t>
            </a:r>
          </a:p>
        </p:txBody>
      </p:sp>
    </p:spTree>
    <p:extLst>
      <p:ext uri="{BB962C8B-B14F-4D97-AF65-F5344CB8AC3E}">
        <p14:creationId xmlns:p14="http://schemas.microsoft.com/office/powerpoint/2010/main" val="227270964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8097" y="152400"/>
            <a:ext cx="8686800" cy="3200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en-US" sz="300" dirty="0" smtClean="0">
              <a:solidFill>
                <a:schemeClr val="tx2"/>
              </a:solidFill>
            </a:endParaRPr>
          </a:p>
          <a:p>
            <a:pPr algn="ctr"/>
            <a:r>
              <a:rPr lang="en-US" sz="5700" u="sng" dirty="0" smtClean="0"/>
              <a:t>Freedom of Religion- Meaning?</a:t>
            </a:r>
            <a:endParaRPr lang="en-US" sz="1400" u="sng" dirty="0" smtClean="0"/>
          </a:p>
          <a:p>
            <a:pPr marL="685800" indent="-685800">
              <a:buFont typeface="Arial" panose="020B0604020202020204" pitchFamily="34" charset="0"/>
              <a:buChar char="•"/>
            </a:pPr>
            <a:r>
              <a:rPr lang="en-US" sz="5100" u="sng" dirty="0" smtClean="0">
                <a:solidFill>
                  <a:schemeClr val="accent5"/>
                </a:solidFill>
              </a:rPr>
              <a:t>Congress cannot:</a:t>
            </a:r>
          </a:p>
          <a:p>
            <a:pPr marL="1202436" lvl="4" indent="-685800"/>
            <a:r>
              <a:rPr lang="en-US" sz="5100" u="sng" dirty="0" smtClean="0">
                <a:solidFill>
                  <a:schemeClr val="accent5"/>
                </a:solidFill>
              </a:rPr>
              <a:t>Establish an official religion for the US</a:t>
            </a:r>
          </a:p>
          <a:p>
            <a:pPr marL="1202436" lvl="4" indent="-685800"/>
            <a:r>
              <a:rPr lang="en-US" sz="5100" u="sng" dirty="0" smtClean="0">
                <a:solidFill>
                  <a:schemeClr val="accent5"/>
                </a:solidFill>
              </a:rPr>
              <a:t>Stop people from freely practicing or not practicing a religion</a:t>
            </a:r>
          </a:p>
          <a:p>
            <a:pPr algn="ctr"/>
            <a:endParaRPr lang="en-US" sz="5100" dirty="0">
              <a:solidFill>
                <a:schemeClr val="accent5"/>
              </a:solidFill>
            </a:endParaRPr>
          </a:p>
        </p:txBody>
      </p:sp>
      <p:sp>
        <p:nvSpPr>
          <p:cNvPr id="5" name="TextBox 4"/>
          <p:cNvSpPr txBox="1"/>
          <p:nvPr/>
        </p:nvSpPr>
        <p:spPr>
          <a:xfrm>
            <a:off x="228600" y="3352800"/>
            <a:ext cx="8610600" cy="1200329"/>
          </a:xfrm>
          <a:prstGeom prst="rect">
            <a:avLst/>
          </a:prstGeom>
          <a:noFill/>
        </p:spPr>
        <p:txBody>
          <a:bodyPr wrap="square" rtlCol="0">
            <a:spAutoFit/>
          </a:bodyPr>
          <a:lstStyle/>
          <a:p>
            <a:pPr algn="ctr"/>
            <a:r>
              <a:rPr lang="en-US" sz="3600" dirty="0" smtClean="0">
                <a:solidFill>
                  <a:schemeClr val="accent3"/>
                </a:solidFill>
              </a:rPr>
              <a:t>Freedom of religion is </a:t>
            </a:r>
            <a:r>
              <a:rPr lang="en-US" sz="3600" u="sng" dirty="0" smtClean="0">
                <a:solidFill>
                  <a:schemeClr val="accent3"/>
                </a:solidFill>
              </a:rPr>
              <a:t>created by the </a:t>
            </a:r>
            <a:r>
              <a:rPr lang="en-US" sz="3600" b="1" u="sng" dirty="0" smtClean="0">
                <a:solidFill>
                  <a:schemeClr val="accent3"/>
                </a:solidFill>
              </a:rPr>
              <a:t>establishment clause </a:t>
            </a:r>
            <a:r>
              <a:rPr lang="en-US" sz="3600" b="1" dirty="0" smtClean="0">
                <a:solidFill>
                  <a:schemeClr val="accent3"/>
                </a:solidFill>
              </a:rPr>
              <a:t>of the 1</a:t>
            </a:r>
            <a:r>
              <a:rPr lang="en-US" sz="3600" b="1" baseline="30000" dirty="0" smtClean="0">
                <a:solidFill>
                  <a:schemeClr val="accent3"/>
                </a:solidFill>
              </a:rPr>
              <a:t>st</a:t>
            </a:r>
            <a:r>
              <a:rPr lang="en-US" sz="3600" b="1" dirty="0" smtClean="0">
                <a:solidFill>
                  <a:schemeClr val="accent3"/>
                </a:solidFill>
              </a:rPr>
              <a:t> Amendment</a:t>
            </a:r>
            <a:endParaRPr lang="en-US" sz="3600" b="1" dirty="0">
              <a:solidFill>
                <a:schemeClr val="accent3"/>
              </a:solidFill>
            </a:endParaRPr>
          </a:p>
        </p:txBody>
      </p:sp>
    </p:spTree>
    <p:extLst>
      <p:ext uri="{BB962C8B-B14F-4D97-AF65-F5344CB8AC3E}">
        <p14:creationId xmlns:p14="http://schemas.microsoft.com/office/powerpoint/2010/main" val="26215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par>
                                <p:cTn id="8" presetID="42" presetClass="entr" presetSubtype="0" fill="hold" nodeType="withEffect">
                                  <p:stCondLst>
                                    <p:cond delay="0"/>
                                  </p:stCondLst>
                                  <p:iterate type="lt">
                                    <p:tmPct val="0"/>
                                  </p:iterate>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1000"/>
                                        <p:tgtEl>
                                          <p:spTgt spid="4">
                                            <p:txEl>
                                              <p:pRg st="2" end="2"/>
                                            </p:txEl>
                                          </p:spTgt>
                                        </p:tgtEl>
                                      </p:cBhvr>
                                    </p:animEffect>
                                    <p:anim calcmode="lin" valueType="num">
                                      <p:cBhvr>
                                        <p:cTn id="1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iterate type="lt">
                                    <p:tmPct val="0"/>
                                  </p:iterate>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anim calcmode="lin" valueType="num">
                                      <p:cBhvr>
                                        <p:cTn id="1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iterate type="lt">
                                    <p:tmPct val="0"/>
                                  </p:iterate>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anim calcmode="lin" valueType="num">
                                      <p:cBhvr>
                                        <p:cTn id="2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8" presetClass="emph" presetSubtype="0" fill="hold" nodeType="withEffect">
                                  <p:stCondLst>
                                    <p:cond delay="0"/>
                                  </p:stCondLst>
                                  <p:iterate type="lt">
                                    <p:tmPct val="4000"/>
                                  </p:iterate>
                                  <p:childTnLst>
                                    <p:set>
                                      <p:cBhvr override="childStyle">
                                        <p:cTn id="29" dur="500" fill="hold"/>
                                        <p:tgtEl>
                                          <p:spTgt spid="4">
                                            <p:txEl>
                                              <p:pRg st="2" end="2"/>
                                            </p:txEl>
                                          </p:spTgt>
                                        </p:tgtEl>
                                        <p:attrNameLst>
                                          <p:attrName>style.textDecorationUnderline</p:attrName>
                                        </p:attrNameLst>
                                      </p:cBhvr>
                                      <p:to>
                                        <p:strVal val="true"/>
                                      </p:to>
                                    </p:set>
                                  </p:childTnLst>
                                </p:cTn>
                              </p:par>
                              <p:par>
                                <p:cTn id="30" presetID="18" presetClass="emph" presetSubtype="0" fill="hold" nodeType="withEffect">
                                  <p:stCondLst>
                                    <p:cond delay="0"/>
                                  </p:stCondLst>
                                  <p:iterate type="lt">
                                    <p:tmPct val="4000"/>
                                  </p:iterate>
                                  <p:childTnLst>
                                    <p:set>
                                      <p:cBhvr override="childStyle">
                                        <p:cTn id="31" dur="500" fill="hold"/>
                                        <p:tgtEl>
                                          <p:spTgt spid="4">
                                            <p:txEl>
                                              <p:pRg st="3" end="3"/>
                                            </p:txEl>
                                          </p:spTgt>
                                        </p:tgtEl>
                                        <p:attrNameLst>
                                          <p:attrName>style.textDecorationUnderline</p:attrName>
                                        </p:attrNameLst>
                                      </p:cBhvr>
                                      <p:to>
                                        <p:strVal val="true"/>
                                      </p:to>
                                    </p:set>
                                  </p:childTnLst>
                                </p:cTn>
                              </p:par>
                              <p:par>
                                <p:cTn id="32" presetID="18" presetClass="emph" presetSubtype="0" fill="hold" nodeType="withEffect">
                                  <p:stCondLst>
                                    <p:cond delay="0"/>
                                  </p:stCondLst>
                                  <p:iterate type="lt">
                                    <p:tmPct val="4000"/>
                                  </p:iterate>
                                  <p:childTnLst>
                                    <p:set>
                                      <p:cBhvr override="childStyle">
                                        <p:cTn id="33" dur="500" fill="hold"/>
                                        <p:tgtEl>
                                          <p:spTgt spid="4">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r>
              <a:rPr lang="en-US" sz="2800" dirty="0" smtClean="0"/>
              <a:t>Christianity</a:t>
            </a:r>
          </a:p>
          <a:p>
            <a:r>
              <a:rPr lang="en-US" sz="2800" dirty="0" smtClean="0"/>
              <a:t>Islam</a:t>
            </a:r>
          </a:p>
          <a:p>
            <a:r>
              <a:rPr lang="en-US" sz="2800" dirty="0" smtClean="0"/>
              <a:t>Hinduism</a:t>
            </a:r>
          </a:p>
          <a:p>
            <a:r>
              <a:rPr lang="en-US" sz="2800" dirty="0" smtClean="0"/>
              <a:t>Atheism</a:t>
            </a:r>
          </a:p>
          <a:p>
            <a:r>
              <a:rPr lang="en-US" sz="2800" dirty="0" smtClean="0"/>
              <a:t>Agnostic</a:t>
            </a:r>
            <a:endParaRPr lang="en-US" sz="2800" dirty="0"/>
          </a:p>
        </p:txBody>
      </p:sp>
    </p:spTree>
    <p:extLst>
      <p:ext uri="{BB962C8B-B14F-4D97-AF65-F5344CB8AC3E}">
        <p14:creationId xmlns:p14="http://schemas.microsoft.com/office/powerpoint/2010/main" val="28017343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12558</TotalTime>
  <Words>1233</Words>
  <Application>Microsoft Office PowerPoint</Application>
  <PresentationFormat>On-screen Show (4:3)</PresentationFormat>
  <Paragraphs>200</Paragraphs>
  <Slides>29</Slides>
  <Notes>23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Agency FB</vt:lpstr>
      <vt:lpstr>Alba Super</vt:lpstr>
      <vt:lpstr>Arial</vt:lpstr>
      <vt:lpstr>Arial Black</vt:lpstr>
      <vt:lpstr>Baby Kruffy</vt:lpstr>
      <vt:lpstr>Bauhaus 93</vt:lpstr>
      <vt:lpstr>Blackadder ITC</vt:lpstr>
      <vt:lpstr>Calibri</vt:lpstr>
      <vt:lpstr>Croobie</vt:lpstr>
      <vt:lpstr>Franklin Gothic Book</vt:lpstr>
      <vt:lpstr>Franklin Gothic Medium</vt:lpstr>
      <vt:lpstr>Times New Roman</vt:lpstr>
      <vt:lpstr>Tunga</vt:lpstr>
      <vt:lpstr>Wingdings</vt:lpstr>
      <vt:lpstr>Angles</vt:lpstr>
      <vt:lpstr>Lesson 5</vt:lpstr>
      <vt:lpstr> Did you Know?</vt:lpstr>
      <vt:lpstr> What do you think?</vt:lpstr>
      <vt:lpstr>Here is what the Supreme Court Had to Say:</vt:lpstr>
      <vt:lpstr>What does the first amendment say?</vt:lpstr>
      <vt:lpstr> So what are the Fab 5?</vt:lpstr>
      <vt:lpstr>What is the freedom of religion?</vt:lpstr>
      <vt:lpstr>PowerPoint Presentation</vt:lpstr>
      <vt:lpstr>Examples</vt:lpstr>
      <vt:lpstr>What is the freedom of speech?</vt:lpstr>
      <vt:lpstr>What does the constitution mean by “Speech”?</vt:lpstr>
      <vt:lpstr>Examples</vt:lpstr>
      <vt:lpstr>PowerPoint Presentation</vt:lpstr>
      <vt:lpstr>What does the constitution  mean by “Press”?</vt:lpstr>
      <vt:lpstr>Examples</vt:lpstr>
      <vt:lpstr>PowerPoint Presentation</vt:lpstr>
      <vt:lpstr>What does the Constitution mean by “peaceably assemble”?</vt:lpstr>
      <vt:lpstr>examples</vt:lpstr>
      <vt:lpstr>PowerPoint Presentation</vt:lpstr>
      <vt:lpstr>What does it mean to Petition the government?</vt:lpstr>
      <vt:lpstr>Examples</vt:lpstr>
      <vt:lpstr>PowerPoint Presentation</vt:lpstr>
      <vt:lpstr>What is the Freedom of religion?</vt:lpstr>
      <vt:lpstr>What does the constitution mean by “Speech”?</vt:lpstr>
      <vt:lpstr>What does the constitution  mean by “Press”?</vt:lpstr>
      <vt:lpstr>PowerPoint Presentation</vt:lpstr>
      <vt:lpstr>What does it mean to Petition the government?</vt:lpstr>
      <vt:lpstr>Why is it important to have limits on rights?</vt:lpstr>
      <vt:lpstr>Review: what are the Fab 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Crowe</dc:creator>
  <cp:lastModifiedBy>Breanna Mcbride</cp:lastModifiedBy>
  <cp:revision>55</cp:revision>
  <dcterms:created xsi:type="dcterms:W3CDTF">2012-08-20T14:34:44Z</dcterms:created>
  <dcterms:modified xsi:type="dcterms:W3CDTF">2018-04-11T19:15:20Z</dcterms:modified>
</cp:coreProperties>
</file>