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2" r:id="rId2"/>
    <p:sldId id="273" r:id="rId3"/>
    <p:sldId id="274" r:id="rId4"/>
    <p:sldId id="275" r:id="rId5"/>
    <p:sldId id="276" r:id="rId6"/>
    <p:sldId id="256" r:id="rId7"/>
    <p:sldId id="257" r:id="rId8"/>
    <p:sldId id="258" r:id="rId9"/>
    <p:sldId id="271" r:id="rId10"/>
    <p:sldId id="259" r:id="rId11"/>
    <p:sldId id="260" r:id="rId12"/>
    <p:sldId id="261" r:id="rId13"/>
    <p:sldId id="262" r:id="rId14"/>
    <p:sldId id="263" r:id="rId15"/>
    <p:sldId id="264" r:id="rId16"/>
    <p:sldId id="270" r:id="rId17"/>
    <p:sldId id="265" r:id="rId18"/>
    <p:sldId id="266" r:id="rId19"/>
    <p:sldId id="267" r:id="rId20"/>
    <p:sldId id="268" r:id="rId21"/>
    <p:sldId id="269" r:id="rId22"/>
  </p:sldIdLst>
  <p:sldSz cx="9144000" cy="6858000" type="screen4x3"/>
  <p:notesSz cx="6881813" cy="9296400"/>
  <p:defaultTextStyle>
    <a:lvl1pPr>
      <a:defRPr>
        <a:latin typeface="Constantia"/>
        <a:ea typeface="Constantia"/>
        <a:cs typeface="Constantia"/>
        <a:sym typeface="Constantia"/>
      </a:defRPr>
    </a:lvl1pPr>
    <a:lvl2pPr indent="457200">
      <a:defRPr>
        <a:latin typeface="Constantia"/>
        <a:ea typeface="Constantia"/>
        <a:cs typeface="Constantia"/>
        <a:sym typeface="Constantia"/>
      </a:defRPr>
    </a:lvl2pPr>
    <a:lvl3pPr indent="914400">
      <a:defRPr>
        <a:latin typeface="Constantia"/>
        <a:ea typeface="Constantia"/>
        <a:cs typeface="Constantia"/>
        <a:sym typeface="Constantia"/>
      </a:defRPr>
    </a:lvl3pPr>
    <a:lvl4pPr indent="1371600">
      <a:defRPr>
        <a:latin typeface="Constantia"/>
        <a:ea typeface="Constantia"/>
        <a:cs typeface="Constantia"/>
        <a:sym typeface="Constantia"/>
      </a:defRPr>
    </a:lvl4pPr>
    <a:lvl5pPr indent="1828800">
      <a:defRPr>
        <a:latin typeface="Constantia"/>
        <a:ea typeface="Constantia"/>
        <a:cs typeface="Constantia"/>
        <a:sym typeface="Constantia"/>
      </a:defRPr>
    </a:lvl5pPr>
    <a:lvl6pPr indent="2286000">
      <a:defRPr>
        <a:latin typeface="Constantia"/>
        <a:ea typeface="Constantia"/>
        <a:cs typeface="Constantia"/>
        <a:sym typeface="Constantia"/>
      </a:defRPr>
    </a:lvl6pPr>
    <a:lvl7pPr indent="2743200">
      <a:defRPr>
        <a:latin typeface="Constantia"/>
        <a:ea typeface="Constantia"/>
        <a:cs typeface="Constantia"/>
        <a:sym typeface="Constantia"/>
      </a:defRPr>
    </a:lvl7pPr>
    <a:lvl8pPr indent="3200400">
      <a:defRPr>
        <a:latin typeface="Constantia"/>
        <a:ea typeface="Constantia"/>
        <a:cs typeface="Constantia"/>
        <a:sym typeface="Constantia"/>
      </a:defRPr>
    </a:lvl8pPr>
    <a:lvl9pPr indent="3657600">
      <a:defRPr>
        <a:latin typeface="Constantia"/>
        <a:ea typeface="Constantia"/>
        <a:cs typeface="Constantia"/>
        <a:sym typeface="Constanti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4EA"/>
          </a:solidFill>
        </a:fill>
      </a:tcStyle>
    </a:wholeTbl>
    <a:band2H>
      <a:tcTxStyle/>
      <a:tcStyle>
        <a:tcBdr/>
        <a:fill>
          <a:solidFill>
            <a:srgbClr val="E6EBF5"/>
          </a:solidFill>
        </a:fill>
      </a:tcStyle>
    </a:band2H>
    <a:firstCol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F6FC6"/>
          </a:solidFill>
        </a:fill>
      </a:tcStyle>
    </a:firstCol>
    <a:la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F6FC6"/>
          </a:solidFill>
        </a:fill>
      </a:tcStyle>
    </a:lastRow>
    <a:fir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F6FC6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EF1"/>
          </a:solidFill>
        </a:fill>
      </a:tcStyle>
    </a:wholeTbl>
    <a:band2H>
      <a:tcTxStyle/>
      <a:tcStyle>
        <a:tcBdr/>
        <a:fill>
          <a:solidFill>
            <a:srgbClr val="E6F6F8"/>
          </a:solidFill>
        </a:fill>
      </a:tcStyle>
    </a:band2H>
    <a:firstCol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BD0D9"/>
          </a:solidFill>
        </a:fill>
      </a:tcStyle>
    </a:firstCol>
    <a:la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BD0D9"/>
          </a:solidFill>
        </a:fill>
      </a:tcStyle>
    </a:lastRow>
    <a:fir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BD0D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9CE"/>
          </a:solidFill>
        </a:fill>
      </a:tcStyle>
    </a:wholeTbl>
    <a:band2H>
      <a:tcTxStyle/>
      <a:tcStyle>
        <a:tcBdr/>
        <a:fill>
          <a:solidFill>
            <a:srgbClr val="F0F4E8"/>
          </a:solidFill>
        </a:fill>
      </a:tcStyle>
    </a:band2H>
    <a:firstCol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C249"/>
          </a:solidFill>
        </a:fill>
      </a:tcStyle>
    </a:firstCol>
    <a:la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C249"/>
          </a:solidFill>
        </a:fill>
      </a:tcStyle>
    </a:lastRow>
    <a:fir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C24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F6FC6"/>
          </a:solidFill>
        </a:fill>
      </a:tcStyle>
    </a:firstCol>
    <a:lastRow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F6FC6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>
      <p:cViewPr varScale="1">
        <p:scale>
          <a:sx n="70" d="100"/>
          <a:sy n="70" d="100"/>
        </p:scale>
        <p:origin x="11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4AC9D-750D-41C8-B1CE-D076DE2189E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6D732-9CCF-4498-B12C-8F3989D27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60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</p:spPr>
        <p:txBody>
          <a:bodyPr lIns="92446" tIns="46223" rIns="92446" bIns="46223"/>
          <a:lstStyle/>
          <a:p>
            <a:pPr lvl="0"/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917575" y="4415790"/>
            <a:ext cx="5046663" cy="4183380"/>
          </a:xfrm>
          <a:prstGeom prst="rect">
            <a:avLst/>
          </a:prstGeom>
        </p:spPr>
        <p:txBody>
          <a:bodyPr lIns="92446" tIns="46223" rIns="92446" bIns="46223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772746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gradFill flip="none" rotWithShape="1">
          <a:gsLst>
            <a:gs pos="0">
              <a:srgbClr val="42A1D9"/>
            </a:gs>
            <a:gs pos="25000">
              <a:srgbClr val="4499C9"/>
            </a:gs>
            <a:gs pos="100000">
              <a:srgbClr val="002A3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533400" y="0"/>
            <a:ext cx="7851648" cy="3200400"/>
          </a:xfrm>
          <a:prstGeom prst="rect">
            <a:avLst/>
          </a:prstGeom>
        </p:spPr>
        <p:txBody>
          <a:bodyPr/>
          <a:lstStyle>
            <a:lvl1pPr algn="r">
              <a:defRPr sz="5600" b="1">
                <a:solidFill>
                  <a:srgbClr val="4DE1EA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600" b="1">
                <a:solidFill>
                  <a:srgbClr val="4DE1EA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533400" y="3228536"/>
            <a:ext cx="7854696" cy="3467101"/>
          </a:xfrm>
          <a:prstGeom prst="rect">
            <a:avLst/>
          </a:prstGeom>
        </p:spPr>
        <p:txBody>
          <a:bodyPr lIns="0" tIns="0" rIns="0" bIns="0"/>
          <a:lstStyle>
            <a:lvl1pPr marL="0" marR="45719" indent="0" algn="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marR="45719" indent="457200" algn="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marR="45719" indent="914400" algn="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marR="45719" indent="1371600" algn="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marR="45719" indent="1828800" algn="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EAED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12616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04617B"/>
                </a:solidFill>
              </a:rPr>
              <a:t>Title Text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6019800" cy="594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00"/>
              <a:t>Body Level One</a:t>
            </a:r>
          </a:p>
          <a:p>
            <a:pPr lvl="1">
              <a:defRPr sz="1800"/>
            </a:pPr>
            <a:r>
              <a:rPr sz="2600"/>
              <a:t>Body Level Two</a:t>
            </a:r>
          </a:p>
          <a:p>
            <a:pPr lvl="2">
              <a:defRPr sz="1800"/>
            </a:pPr>
            <a:r>
              <a:rPr sz="2600"/>
              <a:t>Body Level Three</a:t>
            </a:r>
          </a:p>
          <a:p>
            <a:pPr lvl="3">
              <a:defRPr sz="1800"/>
            </a:pPr>
            <a:r>
              <a:rPr sz="2600"/>
              <a:t>Body Level Four</a:t>
            </a:r>
          </a:p>
          <a:p>
            <a:pPr lvl="4">
              <a:defRPr sz="1800"/>
            </a:pPr>
            <a:r>
              <a:rPr sz="2600"/>
              <a:t>Body Level Five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04617B"/>
                </a:solidFill>
              </a:rPr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00"/>
              <a:t>Body Level One</a:t>
            </a:r>
          </a:p>
          <a:p>
            <a:pPr lvl="1">
              <a:defRPr sz="1800"/>
            </a:pPr>
            <a:r>
              <a:rPr sz="2600"/>
              <a:t>Body Level Two</a:t>
            </a:r>
          </a:p>
          <a:p>
            <a:pPr lvl="2">
              <a:defRPr sz="1800"/>
            </a:pPr>
            <a:r>
              <a:rPr sz="2600"/>
              <a:t>Body Level Three</a:t>
            </a:r>
          </a:p>
          <a:p>
            <a:pPr lvl="3">
              <a:defRPr sz="1800"/>
            </a:pPr>
            <a:r>
              <a:rPr sz="2600"/>
              <a:t>Body Level Four</a:t>
            </a:r>
          </a:p>
          <a:p>
            <a:pPr lvl="4">
              <a:defRPr sz="1800"/>
            </a:pPr>
            <a:r>
              <a:rPr sz="2600"/>
              <a:t>Body Level Five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gradFill flip="none" rotWithShape="1">
          <a:gsLst>
            <a:gs pos="0">
              <a:srgbClr val="42A1D9"/>
            </a:gs>
            <a:gs pos="25000">
              <a:srgbClr val="4499C9"/>
            </a:gs>
            <a:gs pos="100000">
              <a:srgbClr val="002A3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530351" y="0"/>
            <a:ext cx="7772401" cy="26791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600" b="1">
                <a:solidFill>
                  <a:srgbClr val="4BE4AD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600" b="1">
                <a:solidFill>
                  <a:srgbClr val="4BE4AD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530351" y="2704663"/>
            <a:ext cx="7772401" cy="322421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1pPr>
            <a:lvl2pPr marL="0" indent="393192">
              <a:spcBef>
                <a:spcPts val="500"/>
              </a:spcBef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2pPr>
            <a:lvl3pPr marL="0" indent="667511">
              <a:spcBef>
                <a:spcPts val="500"/>
              </a:spcBef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3pPr>
            <a:lvl4pPr marL="0" indent="978408">
              <a:spcBef>
                <a:spcPts val="500"/>
              </a:spcBef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4pPr>
            <a:lvl5pPr marL="0" indent="1252727">
              <a:spcBef>
                <a:spcPts val="500"/>
              </a:spcBef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EAED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04617B"/>
                </a:solid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57200" y="1920084"/>
            <a:ext cx="4038600" cy="4937916"/>
          </a:xfrm>
          <a:prstGeom prst="rect">
            <a:avLst/>
          </a:prstGeom>
        </p:spPr>
        <p:txBody>
          <a:bodyPr/>
          <a:lstStyle>
            <a:lvl3pPr marL="988466" indent="-320954"/>
            <a:lvl4pPr marL="1282191" indent="-303783"/>
            <a:lvl5pPr marL="1556511" indent="-303783"/>
          </a:lstStyle>
          <a:p>
            <a:pPr lvl="0">
              <a:defRPr sz="1800"/>
            </a:pPr>
            <a:r>
              <a:rPr sz="2600"/>
              <a:t>Body Level One</a:t>
            </a:r>
          </a:p>
          <a:p>
            <a:pPr lvl="1">
              <a:defRPr sz="1800"/>
            </a:pPr>
            <a:r>
              <a:rPr sz="2600"/>
              <a:t>Body Level Two</a:t>
            </a:r>
          </a:p>
          <a:p>
            <a:pPr lvl="2">
              <a:defRPr sz="1800"/>
            </a:pPr>
            <a:r>
              <a:rPr sz="2600"/>
              <a:t>Body Level Three</a:t>
            </a:r>
          </a:p>
          <a:p>
            <a:pPr lvl="3">
              <a:defRPr sz="1800"/>
            </a:pPr>
            <a:r>
              <a:rPr sz="2600"/>
              <a:t>Body Level Four</a:t>
            </a:r>
          </a:p>
          <a:p>
            <a:pPr lvl="4">
              <a:defRPr sz="1800"/>
            </a:pPr>
            <a:r>
              <a:rPr sz="2600"/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04617B"/>
                </a:solidFill>
              </a:rP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457200" y="1847088"/>
            <a:ext cx="4040188" cy="67567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04617B"/>
                </a:solidFill>
              </a:defRPr>
            </a:lvl1pPr>
            <a:lvl2pPr marL="0" indent="393192"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04617B"/>
                </a:solidFill>
              </a:defRPr>
            </a:lvl2pPr>
            <a:lvl3pPr marL="0" indent="667511"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04617B"/>
                </a:solidFill>
              </a:defRPr>
            </a:lvl3pPr>
            <a:lvl4pPr marL="0" indent="978408"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04617B"/>
                </a:solidFill>
              </a:defRPr>
            </a:lvl4pPr>
            <a:lvl5pPr marL="0" indent="1252727"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04617B"/>
                </a:solid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4617B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4617B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4617B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4617B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4617B"/>
                </a:solidFill>
              </a:rPr>
              <a:t>Body Level Five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704087"/>
            <a:ext cx="83058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04617B"/>
                </a:solidFill>
              </a:rP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85800" y="514351"/>
            <a:ext cx="2743200" cy="11620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4617B"/>
                </a:solidFill>
              </a:rP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tIns="18288" rIns="18288" bIns="18288"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0" indent="640080">
              <a:spcBef>
                <a:spcPts val="300"/>
              </a:spcBef>
              <a:buClrTx/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FontTx/>
              <a:buNone/>
              <a:defRPr sz="1400"/>
            </a:lvl3pPr>
            <a:lvl4pPr marL="0" indent="1188719">
              <a:spcBef>
                <a:spcPts val="300"/>
              </a:spcBef>
              <a:buClrTx/>
              <a:buSzTx/>
              <a:buFontTx/>
              <a:buNone/>
              <a:defRPr sz="1400"/>
            </a:lvl4pPr>
            <a:lvl5pPr marL="0" indent="1463039">
              <a:spcBef>
                <a:spcPts val="300"/>
              </a:spcBef>
              <a:buClrTx/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 rot="420000" flipV="1">
            <a:off x="3165753" y="1108077"/>
            <a:ext cx="5257801" cy="411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984" y="0"/>
                </a:lnTo>
                <a:lnTo>
                  <a:pt x="21600" y="788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</a:ln>
          <a:effectLst>
            <a:outerShdw blurRad="63500" dist="38500" dir="7500000" rotWithShape="0">
              <a:srgbClr val="000000">
                <a:alpha val="2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Shape 41"/>
          <p:cNvSpPr/>
          <p:nvPr/>
        </p:nvSpPr>
        <p:spPr>
          <a:xfrm rot="420000" flipV="1">
            <a:off x="8004133" y="5359768"/>
            <a:ext cx="155449" cy="155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</a:ln>
          <a:effectLst>
            <a:outerShdw blurRad="25400" dist="6350" dir="12900000" rotWithShape="0">
              <a:srgbClr val="000000">
                <a:alpha val="47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609600" y="0"/>
            <a:ext cx="2212849" cy="2759618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4617B"/>
                </a:solidFill>
              </a:rP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609600" y="2828785"/>
            <a:ext cx="2209800" cy="38938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ClrTx/>
              <a:buSzTx/>
              <a:buFontTx/>
              <a:buNone/>
              <a:defRPr sz="1300"/>
            </a:lvl1pPr>
            <a:lvl2pPr>
              <a:spcBef>
                <a:spcPts val="200"/>
              </a:spcBef>
              <a:buClrTx/>
              <a:buFontTx/>
              <a:defRPr sz="1300"/>
            </a:lvl2pPr>
            <a:lvl3pPr marL="988466" indent="-320954">
              <a:spcBef>
                <a:spcPts val="200"/>
              </a:spcBef>
              <a:buClrTx/>
              <a:buFontTx/>
              <a:defRPr sz="1300"/>
            </a:lvl3pPr>
            <a:lvl4pPr marL="1282191" indent="-303783">
              <a:spcBef>
                <a:spcPts val="200"/>
              </a:spcBef>
              <a:buClrTx/>
              <a:buFontTx/>
              <a:defRPr sz="1300"/>
            </a:lvl4pPr>
            <a:lvl5pPr marL="1556511" indent="-303783">
              <a:spcBef>
                <a:spcPts val="200"/>
              </a:spcBef>
              <a:buClrTx/>
              <a:buFontTx/>
              <a:defRPr sz="1300"/>
            </a:lvl5pPr>
          </a:lstStyle>
          <a:p>
            <a:pPr lvl="0">
              <a:defRPr sz="1800"/>
            </a:pPr>
            <a:r>
              <a:rPr sz="1300"/>
              <a:t>Body Level One</a:t>
            </a:r>
          </a:p>
          <a:p>
            <a:pPr lvl="1">
              <a:defRPr sz="1800"/>
            </a:pPr>
            <a:r>
              <a:rPr sz="1300"/>
              <a:t>Body Level Two</a:t>
            </a:r>
          </a:p>
          <a:p>
            <a:pPr lvl="2">
              <a:defRPr sz="1800"/>
            </a:pPr>
            <a:r>
              <a:rPr sz="1300"/>
              <a:t>Body Level Three</a:t>
            </a:r>
          </a:p>
          <a:p>
            <a:pPr lvl="3">
              <a:defRPr sz="1800"/>
            </a:pPr>
            <a:r>
              <a:rPr sz="1300"/>
              <a:t>Body Level Four</a:t>
            </a:r>
          </a:p>
          <a:p>
            <a:pPr lvl="4">
              <a:defRPr sz="1800"/>
            </a:pPr>
            <a:r>
              <a:rPr sz="1300"/>
              <a:t>Body Level Five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8077200" y="6543675"/>
            <a:ext cx="609600" cy="1778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5" name="Shape 45"/>
          <p:cNvSpPr/>
          <p:nvPr/>
        </p:nvSpPr>
        <p:spPr>
          <a:xfrm flipV="1">
            <a:off x="-9525" y="5816600"/>
            <a:ext cx="9163050" cy="10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6" name="Shape 46"/>
          <p:cNvSpPr/>
          <p:nvPr/>
        </p:nvSpPr>
        <p:spPr>
          <a:xfrm flipV="1">
            <a:off x="4381500" y="6250789"/>
            <a:ext cx="4762500" cy="60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04617B"/>
                </a:solidFill>
              </a:rP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00"/>
              <a:t>Body Level One</a:t>
            </a:r>
          </a:p>
          <a:p>
            <a:pPr lvl="1">
              <a:defRPr sz="1800"/>
            </a:pPr>
            <a:r>
              <a:rPr sz="2600"/>
              <a:t>Body Level Two</a:t>
            </a:r>
          </a:p>
          <a:p>
            <a:pPr lvl="2">
              <a:defRPr sz="1800"/>
            </a:pPr>
            <a:r>
              <a:rPr sz="2600"/>
              <a:t>Body Level Three</a:t>
            </a:r>
          </a:p>
          <a:p>
            <a:pPr lvl="3">
              <a:defRPr sz="1800"/>
            </a:pPr>
            <a:r>
              <a:rPr sz="2600"/>
              <a:t>Body Level Four</a:t>
            </a:r>
          </a:p>
          <a:p>
            <a:pPr lvl="4">
              <a:defRPr sz="1800"/>
            </a:pPr>
            <a:r>
              <a:rPr sz="2600"/>
              <a:t>Body Level Five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9525" y="-7144"/>
            <a:ext cx="9163050" cy="1041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" name="Shape 3"/>
          <p:cNvSpPr/>
          <p:nvPr/>
        </p:nvSpPr>
        <p:spPr>
          <a:xfrm>
            <a:off x="4381500" y="-7145"/>
            <a:ext cx="4762500" cy="607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grpSp>
        <p:nvGrpSpPr>
          <p:cNvPr id="6" name="Group 6"/>
          <p:cNvGrpSpPr/>
          <p:nvPr/>
        </p:nvGrpSpPr>
        <p:grpSpPr>
          <a:xfrm>
            <a:off x="-29294" y="-16113"/>
            <a:ext cx="9197178" cy="1058653"/>
            <a:chOff x="0" y="0"/>
            <a:chExt cx="9197177" cy="1058652"/>
          </a:xfrm>
        </p:grpSpPr>
        <p:sp>
          <p:nvSpPr>
            <p:cNvPr id="4" name="Shape 4"/>
            <p:cNvSpPr/>
            <p:nvPr/>
          </p:nvSpPr>
          <p:spPr>
            <a:xfrm rot="21435692">
              <a:off x="9616" y="218536"/>
              <a:ext cx="9163051" cy="62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" name="Shape 5"/>
            <p:cNvSpPr/>
            <p:nvPr/>
          </p:nvSpPr>
          <p:spPr>
            <a:xfrm rot="21435692">
              <a:off x="14474" y="291986"/>
              <a:ext cx="9175813" cy="50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04617B"/>
                </a:solid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457200" y="1935479"/>
            <a:ext cx="8229600" cy="4922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600"/>
              <a:t>Body Level One</a:t>
            </a:r>
          </a:p>
          <a:p>
            <a:pPr lvl="1">
              <a:defRPr sz="1800"/>
            </a:pPr>
            <a:r>
              <a:rPr sz="2600"/>
              <a:t>Body Level Two</a:t>
            </a:r>
          </a:p>
          <a:p>
            <a:pPr lvl="2">
              <a:defRPr sz="1800"/>
            </a:pPr>
            <a:r>
              <a:rPr sz="2600"/>
              <a:t>Body Level Three</a:t>
            </a:r>
          </a:p>
          <a:p>
            <a:pPr lvl="3">
              <a:defRPr sz="1800"/>
            </a:pPr>
            <a:r>
              <a:rPr sz="2600"/>
              <a:t>Body Level Four</a:t>
            </a:r>
          </a:p>
          <a:p>
            <a:pPr lvl="4">
              <a:defRPr sz="1800"/>
            </a:pPr>
            <a:r>
              <a:rPr sz="2600"/>
              <a:t>Body Level Five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7924800" y="6543675"/>
            <a:ext cx="762000" cy="1778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spAutoFit/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>
        <a:defRPr sz="5000">
          <a:solidFill>
            <a:srgbClr val="04617B"/>
          </a:solidFill>
          <a:latin typeface="Calibri"/>
          <a:ea typeface="Calibri"/>
          <a:cs typeface="Calibri"/>
          <a:sym typeface="Calibri"/>
        </a:defRPr>
      </a:lvl1pPr>
      <a:lvl2pPr>
        <a:defRPr sz="5000">
          <a:solidFill>
            <a:srgbClr val="04617B"/>
          </a:solidFill>
          <a:latin typeface="Calibri"/>
          <a:ea typeface="Calibri"/>
          <a:cs typeface="Calibri"/>
          <a:sym typeface="Calibri"/>
        </a:defRPr>
      </a:lvl2pPr>
      <a:lvl3pPr>
        <a:defRPr sz="5000">
          <a:solidFill>
            <a:srgbClr val="04617B"/>
          </a:solidFill>
          <a:latin typeface="Calibri"/>
          <a:ea typeface="Calibri"/>
          <a:cs typeface="Calibri"/>
          <a:sym typeface="Calibri"/>
        </a:defRPr>
      </a:lvl3pPr>
      <a:lvl4pPr>
        <a:defRPr sz="5000">
          <a:solidFill>
            <a:srgbClr val="04617B"/>
          </a:solidFill>
          <a:latin typeface="Calibri"/>
          <a:ea typeface="Calibri"/>
          <a:cs typeface="Calibri"/>
          <a:sym typeface="Calibri"/>
        </a:defRPr>
      </a:lvl4pPr>
      <a:lvl5pPr>
        <a:defRPr sz="5000">
          <a:solidFill>
            <a:srgbClr val="04617B"/>
          </a:solidFill>
          <a:latin typeface="Calibri"/>
          <a:ea typeface="Calibri"/>
          <a:cs typeface="Calibri"/>
          <a:sym typeface="Calibri"/>
        </a:defRPr>
      </a:lvl5pPr>
      <a:lvl6pPr>
        <a:defRPr sz="5000">
          <a:solidFill>
            <a:srgbClr val="04617B"/>
          </a:solidFill>
          <a:latin typeface="Calibri"/>
          <a:ea typeface="Calibri"/>
          <a:cs typeface="Calibri"/>
          <a:sym typeface="Calibri"/>
        </a:defRPr>
      </a:lvl6pPr>
      <a:lvl7pPr>
        <a:defRPr sz="5000">
          <a:solidFill>
            <a:srgbClr val="04617B"/>
          </a:solidFill>
          <a:latin typeface="Calibri"/>
          <a:ea typeface="Calibri"/>
          <a:cs typeface="Calibri"/>
          <a:sym typeface="Calibri"/>
        </a:defRPr>
      </a:lvl7pPr>
      <a:lvl8pPr>
        <a:defRPr sz="5000">
          <a:solidFill>
            <a:srgbClr val="04617B"/>
          </a:solidFill>
          <a:latin typeface="Calibri"/>
          <a:ea typeface="Calibri"/>
          <a:cs typeface="Calibri"/>
          <a:sym typeface="Calibri"/>
        </a:defRPr>
      </a:lvl8pPr>
      <a:lvl9pPr>
        <a:defRPr sz="5000">
          <a:solidFill>
            <a:srgbClr val="04617B"/>
          </a:solidFill>
          <a:latin typeface="Calibri"/>
          <a:ea typeface="Calibri"/>
          <a:cs typeface="Calibri"/>
          <a:sym typeface="Calibri"/>
        </a:defRPr>
      </a:lvl9pPr>
    </p:titleStyle>
    <p:bodyStyle>
      <a:lvl1pPr marL="274320" indent="-274320">
        <a:spcBef>
          <a:spcPts val="600"/>
        </a:spcBef>
        <a:buClr>
          <a:srgbClr val="0BD0D9"/>
        </a:buClr>
        <a:buSzPct val="95000"/>
        <a:buFont typeface="Wingdings 2"/>
        <a:buChar char="●"/>
        <a:defRPr sz="2600">
          <a:latin typeface="Constantia"/>
          <a:ea typeface="Constantia"/>
          <a:cs typeface="Constantia"/>
          <a:sym typeface="Constantia"/>
        </a:defRPr>
      </a:lvl1pPr>
      <a:lvl2pPr marL="660654" indent="-267461">
        <a:spcBef>
          <a:spcPts val="600"/>
        </a:spcBef>
        <a:buClr>
          <a:srgbClr val="0BD0D9"/>
        </a:buClr>
        <a:buSzPct val="85000"/>
        <a:buFont typeface="Wingdings 2"/>
        <a:buChar char="●"/>
        <a:defRPr sz="2600">
          <a:latin typeface="Constantia"/>
          <a:ea typeface="Constantia"/>
          <a:cs typeface="Constantia"/>
          <a:sym typeface="Constantia"/>
        </a:defRPr>
      </a:lvl2pPr>
      <a:lvl3pPr marL="973182" indent="-305670">
        <a:spcBef>
          <a:spcPts val="600"/>
        </a:spcBef>
        <a:buClr>
          <a:srgbClr val="0BD0D9"/>
        </a:buClr>
        <a:buSzPct val="70000"/>
        <a:buFont typeface="Wingdings 2"/>
        <a:buChar char="●"/>
        <a:defRPr sz="2600">
          <a:latin typeface="Constantia"/>
          <a:ea typeface="Constantia"/>
          <a:cs typeface="Constantia"/>
          <a:sym typeface="Constantia"/>
        </a:defRPr>
      </a:lvl3pPr>
      <a:lvl4pPr marL="1251813" indent="-273405">
        <a:spcBef>
          <a:spcPts val="600"/>
        </a:spcBef>
        <a:buClr>
          <a:srgbClr val="0BD0D9"/>
        </a:buClr>
        <a:buSzPct val="65000"/>
        <a:buFont typeface="Wingdings 2"/>
        <a:buChar char="●"/>
        <a:defRPr sz="2600">
          <a:latin typeface="Constantia"/>
          <a:ea typeface="Constantia"/>
          <a:cs typeface="Constantia"/>
          <a:sym typeface="Constantia"/>
        </a:defRPr>
      </a:lvl4pPr>
      <a:lvl5pPr marL="1526133" indent="-273405">
        <a:spcBef>
          <a:spcPts val="600"/>
        </a:spcBef>
        <a:buClr>
          <a:srgbClr val="0BD0D9"/>
        </a:buClr>
        <a:buSzPct val="65000"/>
        <a:buFont typeface="Wingdings 2"/>
        <a:buChar char="●"/>
        <a:defRPr sz="2600">
          <a:latin typeface="Constantia"/>
          <a:ea typeface="Constantia"/>
          <a:cs typeface="Constantia"/>
          <a:sym typeface="Constantia"/>
        </a:defRPr>
      </a:lvl5pPr>
      <a:lvl6pPr marL="1830832" indent="-303783">
        <a:spcBef>
          <a:spcPts val="600"/>
        </a:spcBef>
        <a:buClr>
          <a:srgbClr val="0BD0D9"/>
        </a:buClr>
        <a:buSzPct val="80000"/>
        <a:buFont typeface="Wingdings 2"/>
        <a:buChar char="●"/>
        <a:defRPr sz="2600">
          <a:latin typeface="Constantia"/>
          <a:ea typeface="Constantia"/>
          <a:cs typeface="Constantia"/>
          <a:sym typeface="Constantia"/>
        </a:defRPr>
      </a:lvl6pPr>
      <a:lvl7pPr marL="2034539" indent="-297179">
        <a:spcBef>
          <a:spcPts val="600"/>
        </a:spcBef>
        <a:buClr>
          <a:srgbClr val="0BD0D9"/>
        </a:buClr>
        <a:buSzPct val="80000"/>
        <a:buFont typeface="Wingdings 2"/>
        <a:buChar char="●"/>
        <a:defRPr sz="2600">
          <a:latin typeface="Constantia"/>
          <a:ea typeface="Constantia"/>
          <a:cs typeface="Constantia"/>
          <a:sym typeface="Constantia"/>
        </a:defRPr>
      </a:lvl7pPr>
      <a:lvl8pPr marL="2308860" indent="-297179">
        <a:spcBef>
          <a:spcPts val="600"/>
        </a:spcBef>
        <a:buClr>
          <a:srgbClr val="0BD0D9"/>
        </a:buClr>
        <a:buSzPct val="100000"/>
        <a:buFont typeface="Wingdings 2"/>
        <a:buChar char="•"/>
        <a:defRPr sz="2600">
          <a:latin typeface="Constantia"/>
          <a:ea typeface="Constantia"/>
          <a:cs typeface="Constantia"/>
          <a:sym typeface="Constantia"/>
        </a:defRPr>
      </a:lvl8pPr>
      <a:lvl9pPr marL="2625634" indent="-339634">
        <a:spcBef>
          <a:spcPts val="600"/>
        </a:spcBef>
        <a:buClr>
          <a:srgbClr val="0BD0D9"/>
        </a:buClr>
        <a:buSzPct val="100000"/>
        <a:buFont typeface="Wingdings 2"/>
        <a:buChar char="•"/>
        <a:defRPr sz="2600">
          <a:latin typeface="Constantia"/>
          <a:ea typeface="Constantia"/>
          <a:cs typeface="Constantia"/>
          <a:sym typeface="Constantia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onstantia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onstantia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onstantia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onstantia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onstantia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onstantia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onstantia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onstantia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onstant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s.gov/RegVer/wfRegistration.asp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your bell work page copy and answer the following: </a:t>
            </a:r>
          </a:p>
          <a:p>
            <a:r>
              <a:rPr lang="en-US" dirty="0" smtClean="0"/>
              <a:t>How do you think you did </a:t>
            </a:r>
            <a:r>
              <a:rPr lang="en-US" dirty="0"/>
              <a:t>o</a:t>
            </a:r>
            <a:r>
              <a:rPr lang="en-US" dirty="0" smtClean="0"/>
              <a:t>n your vocabulary test? What could you do better for next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2279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457200" y="704087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 u="sng" dirty="0">
                <a:solidFill>
                  <a:srgbClr val="04617B"/>
                </a:solidFill>
              </a:rPr>
              <a:t>Serve in </a:t>
            </a:r>
            <a:r>
              <a:rPr sz="5000" u="sng" dirty="0" smtClean="0">
                <a:solidFill>
                  <a:srgbClr val="04617B"/>
                </a:solidFill>
              </a:rPr>
              <a:t>Court</a:t>
            </a:r>
            <a:r>
              <a:rPr lang="en-US" sz="5000" dirty="0" smtClean="0">
                <a:solidFill>
                  <a:srgbClr val="04617B"/>
                </a:solidFill>
              </a:rPr>
              <a:t>- Why?</a:t>
            </a:r>
            <a:endParaRPr sz="5000" dirty="0">
              <a:solidFill>
                <a:srgbClr val="04617B"/>
              </a:solidFill>
            </a:endParaRP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●"/>
              <a:defRPr sz="1800" b="0">
                <a:solidFill>
                  <a:srgbClr val="000000"/>
                </a:solidFill>
              </a:defRPr>
            </a:pPr>
            <a:r>
              <a:rPr sz="2200" u="sng" dirty="0"/>
              <a:t>Every citizen has the right to trial by jury</a:t>
            </a:r>
            <a:r>
              <a:rPr sz="2200" dirty="0"/>
              <a:t>.</a:t>
            </a:r>
          </a:p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●"/>
              <a:defRPr sz="1800" b="0">
                <a:solidFill>
                  <a:srgbClr val="000000"/>
                </a:solidFill>
              </a:defRPr>
            </a:pPr>
            <a:r>
              <a:rPr sz="2200" u="sng" dirty="0" smtClean="0"/>
              <a:t>Based </a:t>
            </a:r>
            <a:r>
              <a:rPr sz="2200" u="sng" dirty="0"/>
              <a:t>on the 6</a:t>
            </a:r>
            <a:r>
              <a:rPr sz="2200" u="sng" baseline="30000" dirty="0"/>
              <a:t>th</a:t>
            </a:r>
            <a:r>
              <a:rPr sz="2200" u="sng" dirty="0"/>
              <a:t> Amendment </a:t>
            </a:r>
            <a:r>
              <a:rPr sz="2200" dirty="0"/>
              <a:t>of the Constitution </a:t>
            </a:r>
            <a:endParaRPr lang="en-US" sz="2200" dirty="0" smtClean="0"/>
          </a:p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●"/>
              <a:defRPr sz="1800" b="0">
                <a:solidFill>
                  <a:srgbClr val="000000"/>
                </a:solidFill>
              </a:defRPr>
            </a:pPr>
            <a:r>
              <a:rPr lang="en-US" sz="2200" dirty="0" smtClean="0"/>
              <a:t>Failing to show up for jury duty can lead to having to pay fines! $$$$</a:t>
            </a:r>
            <a:endParaRPr sz="2200" dirty="0"/>
          </a:p>
        </p:txBody>
      </p:sp>
      <p:pic>
        <p:nvPicPr>
          <p:cNvPr id="69" name="image2.png" descr="http://www.rivertoncity.com/img/Image/cour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54212" y="1297858"/>
            <a:ext cx="2902975" cy="1703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age3.jpg" descr="http://ericpetersautos.com/wp-content/uploads/2012/03/jury-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57800" y="3124200"/>
            <a:ext cx="3429000" cy="34099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704087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 u="sng" dirty="0">
                <a:solidFill>
                  <a:srgbClr val="04617B"/>
                </a:solidFill>
              </a:rPr>
              <a:t>Obey </a:t>
            </a:r>
            <a:r>
              <a:rPr sz="5000" u="sng" dirty="0" smtClean="0">
                <a:solidFill>
                  <a:srgbClr val="04617B"/>
                </a:solidFill>
              </a:rPr>
              <a:t>Laws</a:t>
            </a:r>
            <a:r>
              <a:rPr lang="en-US" sz="5000" dirty="0" smtClean="0">
                <a:solidFill>
                  <a:srgbClr val="04617B"/>
                </a:solidFill>
              </a:rPr>
              <a:t>- Why?</a:t>
            </a:r>
            <a:endParaRPr sz="5000" dirty="0">
              <a:solidFill>
                <a:srgbClr val="04617B"/>
              </a:solidFill>
            </a:endParaRP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57200" y="1920084"/>
            <a:ext cx="4038600" cy="44348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68833" lvl="0" indent="-268833" defTabSz="896111">
              <a:defRPr sz="1800"/>
            </a:pPr>
            <a:r>
              <a:rPr lang="en-US" sz="2548" u="sng" dirty="0" smtClean="0"/>
              <a:t>Keep society in order and people safe! </a:t>
            </a:r>
          </a:p>
          <a:p>
            <a:pPr marL="655167" lvl="1" indent="-268833" defTabSz="896111">
              <a:defRPr sz="1800"/>
            </a:pPr>
            <a:r>
              <a:rPr lang="en-US" sz="2548" dirty="0" smtClean="0"/>
              <a:t>What would society be like without laws?</a:t>
            </a:r>
          </a:p>
          <a:p>
            <a:pPr marL="268833" lvl="0" indent="-268833" defTabSz="896111">
              <a:defRPr sz="1800"/>
            </a:pPr>
            <a:r>
              <a:rPr sz="2548" u="sng" dirty="0" smtClean="0"/>
              <a:t>Made </a:t>
            </a:r>
            <a:r>
              <a:rPr sz="2548" u="sng" dirty="0"/>
              <a:t>by the Legislative Branch</a:t>
            </a:r>
          </a:p>
          <a:p>
            <a:pPr marL="654161" lvl="1" indent="-268833" defTabSz="896111">
              <a:buSzPct val="95000"/>
              <a:defRPr sz="1800"/>
            </a:pPr>
            <a:r>
              <a:rPr sz="2548" dirty="0"/>
              <a:t>Represent the citizens’ best interest</a:t>
            </a:r>
          </a:p>
          <a:p>
            <a:pPr marL="268833" lvl="0" indent="-268833" defTabSz="896111">
              <a:defRPr sz="1800"/>
            </a:pPr>
            <a:r>
              <a:rPr sz="2548" dirty="0"/>
              <a:t>Those who break laws face jail time or </a:t>
            </a:r>
            <a:r>
              <a:rPr sz="2548" dirty="0" smtClean="0"/>
              <a:t>deportation</a:t>
            </a:r>
            <a:endParaRPr sz="2548" dirty="0"/>
          </a:p>
        </p:txBody>
      </p:sp>
      <p:pic>
        <p:nvPicPr>
          <p:cNvPr id="74" name="image5.jpg" descr="http://www.servitokss.com/wp-content/uploads/2009/07/man_question_mark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7800" y="1600200"/>
            <a:ext cx="2724150" cy="3419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457200" y="704087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 u="sng" dirty="0">
                <a:solidFill>
                  <a:srgbClr val="04617B"/>
                </a:solidFill>
              </a:rPr>
              <a:t>Pay </a:t>
            </a:r>
            <a:r>
              <a:rPr sz="5000" u="sng" dirty="0" smtClean="0">
                <a:solidFill>
                  <a:srgbClr val="04617B"/>
                </a:solidFill>
              </a:rPr>
              <a:t>Taxes</a:t>
            </a:r>
            <a:r>
              <a:rPr lang="en-US" sz="5000" dirty="0" smtClean="0">
                <a:solidFill>
                  <a:srgbClr val="04617B"/>
                </a:solidFill>
              </a:rPr>
              <a:t>- Why?</a:t>
            </a:r>
            <a:endParaRPr sz="5000" dirty="0">
              <a:solidFill>
                <a:srgbClr val="04617B"/>
              </a:solidFill>
            </a:endParaRP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457200" y="1920084"/>
            <a:ext cx="4038600" cy="44348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11226" lvl="0" indent="-211226" defTabSz="704087">
              <a:lnSpc>
                <a:spcPct val="90000"/>
              </a:lnSpc>
              <a:spcBef>
                <a:spcPts val="400"/>
              </a:spcBef>
              <a:defRPr sz="1800"/>
            </a:pPr>
            <a:r>
              <a:rPr lang="en-US" sz="2002" u="sng" dirty="0" smtClean="0"/>
              <a:t>Money provides services for the citizens! </a:t>
            </a:r>
          </a:p>
          <a:p>
            <a:pPr marL="211226" lvl="0" indent="-211226" defTabSz="704087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2" dirty="0" smtClean="0"/>
              <a:t>How </a:t>
            </a:r>
            <a:r>
              <a:rPr sz="2002" dirty="0"/>
              <a:t>we pay our public sector employees</a:t>
            </a:r>
          </a:p>
          <a:p>
            <a:pPr marL="513984" lvl="1" indent="-211226" defTabSz="704087">
              <a:lnSpc>
                <a:spcPct val="90000"/>
              </a:lnSpc>
              <a:spcBef>
                <a:spcPts val="400"/>
              </a:spcBef>
              <a:buSzPct val="95000"/>
              <a:defRPr sz="1800"/>
            </a:pPr>
            <a:r>
              <a:rPr sz="2002" dirty="0"/>
              <a:t>(Teachers, police officers, ALL GOV. WORKERS)</a:t>
            </a:r>
          </a:p>
          <a:p>
            <a:pPr marL="211226" lvl="0" indent="-211226" defTabSz="704087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2" dirty="0"/>
              <a:t>No taxes = no employees, no military, no way to help the poor</a:t>
            </a:r>
          </a:p>
          <a:p>
            <a:pPr marL="211226" lvl="0" indent="-211226" defTabSz="704087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2" dirty="0"/>
              <a:t>Provide services for the people</a:t>
            </a:r>
          </a:p>
          <a:p>
            <a:pPr marL="513984" lvl="1" indent="-211226" defTabSz="704087">
              <a:lnSpc>
                <a:spcPct val="90000"/>
              </a:lnSpc>
              <a:spcBef>
                <a:spcPts val="400"/>
              </a:spcBef>
              <a:buSzPct val="95000"/>
              <a:defRPr sz="1800"/>
            </a:pPr>
            <a:r>
              <a:rPr sz="2002" dirty="0"/>
              <a:t>Roads, hospitals, libraries, etc.</a:t>
            </a:r>
          </a:p>
          <a:p>
            <a:pPr marL="211226" lvl="0" indent="-211226" defTabSz="704087">
              <a:lnSpc>
                <a:spcPct val="90000"/>
              </a:lnSpc>
              <a:spcBef>
                <a:spcPts val="400"/>
              </a:spcBef>
              <a:defRPr sz="1800"/>
            </a:pPr>
            <a:endParaRPr sz="2002" dirty="0"/>
          </a:p>
          <a:p>
            <a:pPr marL="211226" lvl="0" indent="-211226" defTabSz="704087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2" u="sng" dirty="0"/>
              <a:t>How does the government tax?</a:t>
            </a:r>
          </a:p>
          <a:p>
            <a:pPr marL="492861" lvl="1" indent="-190103" defTabSz="704087">
              <a:lnSpc>
                <a:spcPct val="90000"/>
              </a:lnSpc>
              <a:spcBef>
                <a:spcPts val="400"/>
              </a:spcBef>
              <a:buClr>
                <a:srgbClr val="0F6FC6"/>
              </a:buClr>
              <a:defRPr sz="1800"/>
            </a:pPr>
            <a:r>
              <a:rPr sz="1848" u="sng" dirty="0"/>
              <a:t>Income</a:t>
            </a:r>
          </a:p>
          <a:p>
            <a:pPr marL="492861" lvl="1" indent="-190103" defTabSz="704087">
              <a:lnSpc>
                <a:spcPct val="90000"/>
              </a:lnSpc>
              <a:spcBef>
                <a:spcPts val="400"/>
              </a:spcBef>
              <a:buClr>
                <a:srgbClr val="0F6FC6"/>
              </a:buClr>
              <a:defRPr sz="1800"/>
            </a:pPr>
            <a:r>
              <a:rPr sz="1848" u="sng" dirty="0"/>
              <a:t>Property</a:t>
            </a:r>
          </a:p>
          <a:p>
            <a:pPr marL="492861" lvl="1" indent="-190103" defTabSz="704087">
              <a:lnSpc>
                <a:spcPct val="90000"/>
              </a:lnSpc>
              <a:spcBef>
                <a:spcPts val="400"/>
              </a:spcBef>
              <a:buClr>
                <a:srgbClr val="0F6FC6"/>
              </a:buClr>
              <a:defRPr sz="1800"/>
            </a:pPr>
            <a:r>
              <a:rPr sz="1848" u="sng" dirty="0"/>
              <a:t>Goods</a:t>
            </a:r>
          </a:p>
        </p:txBody>
      </p:sp>
      <p:pic>
        <p:nvPicPr>
          <p:cNvPr id="78" name="image6.jpg" descr="http://blogs.secstate.wa.gov/FromOurCorner/wp-content/uploads/2009/04/oregon-income-tax-graph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9800" y="533400"/>
            <a:ext cx="2857500" cy="2228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mage7.jpg" descr="http://minnesotafirsthome.com/wp-content/uploads/house_money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0" y="2667000"/>
            <a:ext cx="3153102" cy="251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age8.jpg" descr="http://dontmesswithtaxes.typepad.com/.a/6a00d8345157c669e2016301ba7654970d-800wi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58075" y="2743200"/>
            <a:ext cx="1685925" cy="3733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1" build="p" bldLvl="5" animBg="1" advAuto="0"/>
      <p:bldP spid="78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457200" y="704087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04617B"/>
                </a:solidFill>
              </a:rPr>
              <a:t>Taxes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457200" y="1935479"/>
            <a:ext cx="8229600" cy="4389121"/>
          </a:xfrm>
          <a:prstGeom prst="rect">
            <a:avLst/>
          </a:prstGeom>
        </p:spPr>
        <p:txBody>
          <a:bodyPr/>
          <a:lstStyle>
            <a:lvl2pPr marL="640080" indent="-246888">
              <a:spcBef>
                <a:spcPts val="500"/>
              </a:spcBef>
              <a:buClr>
                <a:srgbClr val="0F6FC6"/>
              </a:buClr>
              <a:defRPr sz="2400"/>
            </a:lvl2pPr>
          </a:lstStyle>
          <a:p>
            <a:pPr lvl="0">
              <a:defRPr sz="1800"/>
            </a:pPr>
            <a:r>
              <a:rPr sz="2600"/>
              <a:t>It is ILLEGAL to not pay taxes!!</a:t>
            </a:r>
          </a:p>
          <a:p>
            <a:pPr lvl="1">
              <a:defRPr sz="1800"/>
            </a:pPr>
            <a:r>
              <a:rPr sz="2400"/>
              <a:t>You go to prison!</a:t>
            </a:r>
          </a:p>
        </p:txBody>
      </p:sp>
      <p:pic>
        <p:nvPicPr>
          <p:cNvPr id="84" name="image9.jpeg" descr="http://www.pennsylvaniafiduciarylitigation.com/uploads/image/tax%20fraud(1)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2438400"/>
            <a:ext cx="4048125" cy="2686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457200" y="704087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 u="sng" dirty="0">
                <a:solidFill>
                  <a:srgbClr val="04617B"/>
                </a:solidFill>
              </a:rPr>
              <a:t>Defend the </a:t>
            </a:r>
            <a:r>
              <a:rPr sz="5000" u="sng" dirty="0" smtClean="0">
                <a:solidFill>
                  <a:srgbClr val="04617B"/>
                </a:solidFill>
              </a:rPr>
              <a:t>Nation</a:t>
            </a:r>
            <a:r>
              <a:rPr lang="en-US" sz="5000" dirty="0" smtClean="0">
                <a:solidFill>
                  <a:srgbClr val="04617B"/>
                </a:solidFill>
              </a:rPr>
              <a:t>- Why?</a:t>
            </a:r>
            <a:endParaRPr sz="5000" dirty="0">
              <a:solidFill>
                <a:srgbClr val="04617B"/>
              </a:solidFill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457200" y="1935479"/>
            <a:ext cx="8229600" cy="438912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600" u="sng" dirty="0" smtClean="0"/>
              <a:t>Protection for our country in times of war!</a:t>
            </a:r>
          </a:p>
          <a:p>
            <a:pPr lvl="0">
              <a:defRPr sz="1800"/>
            </a:pPr>
            <a:r>
              <a:rPr sz="2600" u="sng" dirty="0" smtClean="0"/>
              <a:t>Male </a:t>
            </a:r>
            <a:r>
              <a:rPr sz="2600" u="sng" dirty="0"/>
              <a:t>citizens between the ages of 18-25 must register with the SSS (Selective Service System)</a:t>
            </a:r>
          </a:p>
          <a:p>
            <a:pPr marL="640080" lvl="1" indent="-246888">
              <a:spcBef>
                <a:spcPts val="500"/>
              </a:spcBef>
              <a:buClr>
                <a:srgbClr val="0F6FC6"/>
              </a:buClr>
              <a:defRPr sz="1800"/>
            </a:pPr>
            <a:r>
              <a:rPr sz="2400" dirty="0"/>
              <a:t>Also known as, The Draft</a:t>
            </a:r>
          </a:p>
          <a:p>
            <a:pPr lvl="0">
              <a:defRPr sz="1800"/>
            </a:pPr>
            <a:r>
              <a:rPr sz="2600" dirty="0"/>
              <a:t>In emergencies, these men may be called to war</a:t>
            </a:r>
          </a:p>
          <a:p>
            <a:pPr lvl="0">
              <a:defRPr sz="1800"/>
            </a:pPr>
            <a:r>
              <a:rPr sz="2600" u="sng" dirty="0"/>
              <a:t>No draft since 1973</a:t>
            </a:r>
          </a:p>
          <a:p>
            <a:pPr lvl="0">
              <a:defRPr sz="1800"/>
            </a:pPr>
            <a:r>
              <a:rPr sz="2600" dirty="0"/>
              <a:t>Is this fair? Should females have to register too? Why or why not?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10.jpg" descr="http://rlv.zcache.com/dont_wait_for_the_draft_volunteer_us02093_card-p137899537969218755b26lp_40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57200"/>
            <a:ext cx="3810000" cy="3810000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/>
        </p:nvSpPr>
        <p:spPr>
          <a:xfrm>
            <a:off x="4038600" y="1219200"/>
            <a:ext cx="4572000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hlinkClick r:id="rId3"/>
              </a:defRPr>
            </a:lvl1pPr>
          </a:lstStyle>
          <a:p>
            <a:pPr lvl="0"/>
            <a:r>
              <a:rPr>
                <a:hlinkClick r:id="rId3"/>
              </a:rPr>
              <a:t>https://www.sss.gov/RegVer/wfRegistration.aspx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Responsibilities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798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457200" y="704087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 u="sng" dirty="0">
                <a:solidFill>
                  <a:srgbClr val="04617B"/>
                </a:solidFill>
              </a:rPr>
              <a:t>Petitioning the </a:t>
            </a:r>
            <a:r>
              <a:rPr sz="5000" u="sng" dirty="0" smtClean="0">
                <a:solidFill>
                  <a:srgbClr val="04617B"/>
                </a:solidFill>
              </a:rPr>
              <a:t>Government</a:t>
            </a:r>
            <a:r>
              <a:rPr lang="en-US" sz="5000" dirty="0" smtClean="0">
                <a:solidFill>
                  <a:srgbClr val="04617B"/>
                </a:solidFill>
              </a:rPr>
              <a:t>-Why?</a:t>
            </a:r>
            <a:endParaRPr sz="5000" dirty="0">
              <a:solidFill>
                <a:srgbClr val="04617B"/>
              </a:solidFill>
            </a:endParaRP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457200" y="1920084"/>
            <a:ext cx="4038600" cy="4434842"/>
          </a:xfrm>
          <a:prstGeom prst="rect">
            <a:avLst/>
          </a:prstGeom>
        </p:spPr>
        <p:txBody>
          <a:bodyPr/>
          <a:lstStyle/>
          <a:p>
            <a:pPr marL="268833" lvl="0" indent="-268833" defTabSz="896111">
              <a:defRPr sz="1800"/>
            </a:pPr>
            <a:r>
              <a:rPr sz="2548" dirty="0"/>
              <a:t>Holding public assemblies or protests</a:t>
            </a:r>
          </a:p>
          <a:p>
            <a:pPr marL="654161" lvl="1" indent="-268833" defTabSz="896111">
              <a:buSzPct val="95000"/>
              <a:defRPr sz="1800"/>
            </a:pPr>
            <a:r>
              <a:rPr sz="2548" u="sng" dirty="0"/>
              <a:t>Way to voice your opinion</a:t>
            </a:r>
          </a:p>
          <a:p>
            <a:pPr marL="268833" lvl="0" indent="-268833" defTabSz="896111">
              <a:defRPr sz="1800"/>
            </a:pPr>
            <a:r>
              <a:rPr sz="2548" dirty="0"/>
              <a:t>Writing letters to government officials</a:t>
            </a:r>
          </a:p>
          <a:p>
            <a:pPr marL="654161" lvl="1" indent="-268833" defTabSz="896111">
              <a:buSzPct val="95000"/>
              <a:defRPr sz="1800"/>
            </a:pPr>
            <a:r>
              <a:rPr sz="2548" dirty="0"/>
              <a:t>Stating your opinions or ideas</a:t>
            </a:r>
            <a:endParaRPr sz="2352" dirty="0"/>
          </a:p>
          <a:p>
            <a:pPr marL="248154" lvl="0" indent="-248154" defTabSz="896111">
              <a:defRPr sz="1800"/>
            </a:pPr>
            <a:r>
              <a:rPr sz="2352" u="sng" dirty="0"/>
              <a:t>1st Amendment Freedom</a:t>
            </a:r>
          </a:p>
          <a:p>
            <a:pPr marL="633482" lvl="1" indent="-248154" defTabSz="896111">
              <a:buSzPct val="95000"/>
              <a:defRPr sz="1800"/>
            </a:pPr>
            <a:r>
              <a:rPr sz="2352" dirty="0"/>
              <a:t>Way to express yourself</a:t>
            </a:r>
          </a:p>
        </p:txBody>
      </p:sp>
      <p:pic>
        <p:nvPicPr>
          <p:cNvPr id="9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1988" y="2434990"/>
            <a:ext cx="4276291" cy="32072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1" build="p" bldLvl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457200" y="704087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 u="sng" dirty="0" smtClean="0">
                <a:solidFill>
                  <a:srgbClr val="04617B"/>
                </a:solidFill>
              </a:rPr>
              <a:t>Voting</a:t>
            </a:r>
            <a:r>
              <a:rPr lang="en-US" sz="5000" dirty="0" smtClean="0">
                <a:solidFill>
                  <a:srgbClr val="04617B"/>
                </a:solidFill>
              </a:rPr>
              <a:t>- Why?</a:t>
            </a:r>
            <a:endParaRPr sz="5000" dirty="0">
              <a:solidFill>
                <a:srgbClr val="04617B"/>
              </a:solidFill>
            </a:endParaRP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457199" y="1920084"/>
            <a:ext cx="4924425" cy="443484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/>
            </a:pPr>
            <a:r>
              <a:rPr sz="3200" dirty="0"/>
              <a:t>All citizens 18 and older</a:t>
            </a:r>
          </a:p>
          <a:p>
            <a:pPr lvl="0">
              <a:defRPr sz="1800"/>
            </a:pPr>
            <a:r>
              <a:rPr sz="3200" u="sng" dirty="0"/>
              <a:t>Represent YOUR interests in government!</a:t>
            </a:r>
          </a:p>
          <a:p>
            <a:pPr lvl="0">
              <a:defRPr sz="1800"/>
            </a:pPr>
            <a:r>
              <a:rPr lang="en-US" sz="3200" dirty="0" smtClean="0"/>
              <a:t>Gives the people POWER</a:t>
            </a:r>
          </a:p>
          <a:p>
            <a:pPr lvl="1">
              <a:defRPr sz="1800"/>
            </a:pPr>
            <a:r>
              <a:rPr lang="en-US" sz="2400" u="sng" dirty="0" smtClean="0"/>
              <a:t>Our leaders are in their positions only because the people elected them! </a:t>
            </a:r>
            <a:endParaRPr sz="2400" u="sng" dirty="0"/>
          </a:p>
        </p:txBody>
      </p:sp>
      <p:pic>
        <p:nvPicPr>
          <p:cNvPr id="98" name="image12.jpg" descr="http://www.actionnc.org/assets/pages/451/your_vote_counts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81625" y="1275587"/>
            <a:ext cx="3305175" cy="32956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10376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 u="sng" dirty="0">
                <a:solidFill>
                  <a:srgbClr val="04617B"/>
                </a:solidFill>
              </a:rPr>
              <a:t>Attend Civic </a:t>
            </a:r>
            <a:r>
              <a:rPr sz="4500" u="sng" dirty="0" smtClean="0">
                <a:solidFill>
                  <a:srgbClr val="04617B"/>
                </a:solidFill>
              </a:rPr>
              <a:t>Meeting</a:t>
            </a:r>
            <a:r>
              <a:rPr lang="en-US" sz="4500" u="sng" dirty="0" smtClean="0">
                <a:solidFill>
                  <a:srgbClr val="04617B"/>
                </a:solidFill>
              </a:rPr>
              <a:t>s- </a:t>
            </a:r>
            <a:r>
              <a:rPr lang="en-US" sz="4500" dirty="0" smtClean="0">
                <a:solidFill>
                  <a:srgbClr val="04617B"/>
                </a:solidFill>
              </a:rPr>
              <a:t>Why?</a:t>
            </a:r>
            <a:endParaRPr sz="4500" dirty="0">
              <a:solidFill>
                <a:srgbClr val="04617B"/>
              </a:solidFill>
            </a:endParaRP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142875" y="1657351"/>
            <a:ext cx="4557713" cy="502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1226" lvl="0" indent="-211226" defTabSz="704087">
              <a:spcBef>
                <a:spcPts val="400"/>
              </a:spcBef>
              <a:defRPr sz="1800"/>
            </a:pPr>
            <a:r>
              <a:rPr sz="2800" dirty="0"/>
              <a:t>Actively participate in government</a:t>
            </a:r>
          </a:p>
          <a:p>
            <a:pPr marL="513984" lvl="1" indent="-211226" defTabSz="704087">
              <a:spcBef>
                <a:spcPts val="400"/>
              </a:spcBef>
              <a:buSzPct val="95000"/>
              <a:defRPr sz="1800"/>
            </a:pPr>
            <a:r>
              <a:rPr sz="2800" dirty="0"/>
              <a:t>Interests groups, candidates running for office, religious groups and the media all hold these meetings</a:t>
            </a:r>
          </a:p>
          <a:p>
            <a:pPr marL="513984" lvl="1" indent="-211226" defTabSz="704087">
              <a:spcBef>
                <a:spcPts val="400"/>
              </a:spcBef>
              <a:buSzPct val="95000"/>
              <a:defRPr sz="1800"/>
            </a:pPr>
            <a:endParaRPr sz="2800" dirty="0"/>
          </a:p>
          <a:p>
            <a:pPr marL="211226" lvl="0" indent="-211226" defTabSz="704087">
              <a:spcBef>
                <a:spcPts val="400"/>
              </a:spcBef>
              <a:defRPr sz="1800"/>
            </a:pPr>
            <a:r>
              <a:rPr sz="2800" u="sng" dirty="0"/>
              <a:t>Government gets ideas directly from the people!</a:t>
            </a:r>
          </a:p>
        </p:txBody>
      </p:sp>
      <p:pic>
        <p:nvPicPr>
          <p:cNvPr id="10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7761" y="2085975"/>
            <a:ext cx="4060825" cy="42719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Entry 7 Oath of Allegiance</a:t>
            </a:r>
          </a:p>
          <a:p>
            <a:pPr lvl="1"/>
            <a:r>
              <a:rPr lang="en-US" dirty="0" smtClean="0"/>
              <a:t>It is important that you have side by side pages for this entry.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47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457200" y="704087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 u="sng" dirty="0">
                <a:solidFill>
                  <a:srgbClr val="04617B"/>
                </a:solidFill>
              </a:rPr>
              <a:t>Run for </a:t>
            </a:r>
            <a:r>
              <a:rPr sz="5000" u="sng" dirty="0" smtClean="0">
                <a:solidFill>
                  <a:srgbClr val="04617B"/>
                </a:solidFill>
              </a:rPr>
              <a:t>Office</a:t>
            </a:r>
            <a:r>
              <a:rPr lang="en-US" sz="5000" dirty="0" smtClean="0">
                <a:solidFill>
                  <a:srgbClr val="04617B"/>
                </a:solidFill>
              </a:rPr>
              <a:t>- Why?</a:t>
            </a:r>
            <a:endParaRPr sz="5000" dirty="0">
              <a:solidFill>
                <a:srgbClr val="04617B"/>
              </a:solidFill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457200" y="1920084"/>
            <a:ext cx="4038600" cy="443484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00" u="sng" dirty="0"/>
              <a:t>Represent your ideas as well as the ideas of others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97" y="3071967"/>
            <a:ext cx="4857135" cy="273213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 u="sng" dirty="0">
                <a:solidFill>
                  <a:srgbClr val="04617B"/>
                </a:solidFill>
              </a:rPr>
              <a:t>Community </a:t>
            </a:r>
            <a:r>
              <a:rPr sz="5000" u="sng" dirty="0" smtClean="0">
                <a:solidFill>
                  <a:srgbClr val="04617B"/>
                </a:solidFill>
              </a:rPr>
              <a:t>Service</a:t>
            </a:r>
            <a:r>
              <a:rPr lang="en-US" sz="5000" dirty="0" smtClean="0">
                <a:solidFill>
                  <a:srgbClr val="04617B"/>
                </a:solidFill>
              </a:rPr>
              <a:t>- Why?</a:t>
            </a:r>
            <a:endParaRPr sz="5000" dirty="0">
              <a:solidFill>
                <a:srgbClr val="04617B"/>
              </a:solidFill>
            </a:endParaRPr>
          </a:p>
        </p:txBody>
      </p:sp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600" u="sng" dirty="0" smtClean="0"/>
              <a:t>Helps those in need! </a:t>
            </a:r>
            <a:r>
              <a:rPr lang="en-US" sz="2600" u="sng" dirty="0" smtClean="0">
                <a:sym typeface="Wingdings" panose="05000000000000000000" pitchFamily="2" charset="2"/>
              </a:rPr>
              <a:t> </a:t>
            </a:r>
            <a:endParaRPr lang="en-US" sz="2600" u="sng" dirty="0" smtClean="0"/>
          </a:p>
          <a:p>
            <a:pPr lvl="0">
              <a:defRPr sz="1800"/>
            </a:pPr>
            <a:r>
              <a:rPr sz="2600" dirty="0" smtClean="0"/>
              <a:t>Volunteering </a:t>
            </a:r>
            <a:r>
              <a:rPr sz="2600" dirty="0"/>
              <a:t>in your neighborhood or city!</a:t>
            </a:r>
          </a:p>
          <a:p>
            <a:pPr lvl="0">
              <a:defRPr sz="1800"/>
            </a:pPr>
            <a:r>
              <a:rPr sz="2600" dirty="0"/>
              <a:t>What are some ways you can volunteer?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045C75"/>
                </a:solidFill>
              </a:rPr>
              <a:t>21</a:t>
            </a:fld>
            <a:endParaRPr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smtClean="0"/>
              <a:t>Copy the following statement and answer: </a:t>
            </a:r>
          </a:p>
          <a:p>
            <a:pPr lvl="1"/>
            <a:r>
              <a:rPr lang="en-US" sz="4000" dirty="0" smtClean="0"/>
              <a:t>In </a:t>
            </a:r>
            <a:r>
              <a:rPr lang="en-US" sz="4000" dirty="0"/>
              <a:t>your own words, list three promises made when US citizens take the Oath of Allegiance.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5591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961264"/>
          </a:xfrm>
        </p:spPr>
        <p:txBody>
          <a:bodyPr/>
          <a:lstStyle/>
          <a:p>
            <a:r>
              <a:rPr lang="en-US" dirty="0" smtClean="0"/>
              <a:t>Bell Work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38" y="1361315"/>
            <a:ext cx="8958262" cy="418223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On your bell work page (or create a new one) copy the question and answer or answer the following in a complete sentence </a:t>
            </a:r>
            <a:endParaRPr lang="en-US" sz="4000" dirty="0"/>
          </a:p>
          <a:p>
            <a:pPr lvl="1"/>
            <a:r>
              <a:rPr lang="en-US" sz="4000" dirty="0"/>
              <a:t>What is the difference between and obligation and a responsibility?</a:t>
            </a:r>
          </a:p>
        </p:txBody>
      </p:sp>
    </p:spTree>
    <p:extLst>
      <p:ext uri="{BB962C8B-B14F-4D97-AF65-F5344CB8AC3E}">
        <p14:creationId xmlns:p14="http://schemas.microsoft.com/office/powerpoint/2010/main" val="5309943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entry 9 Obligation and Responsibility Stations</a:t>
            </a:r>
          </a:p>
          <a:p>
            <a:r>
              <a:rPr lang="en-US" dirty="0" smtClean="0"/>
              <a:t>Turn to your notes and get ready to finish 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4503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</p:spPr>
        <p:txBody>
          <a:bodyPr/>
          <a:lstStyle>
            <a:lvl1pPr defTabSz="850391">
              <a:defRPr sz="4650">
                <a:effectLst>
                  <a:outerShdw blurRad="35433" dist="23622" dir="5400000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650" b="1" dirty="0">
                <a:solidFill>
                  <a:srgbClr val="4DE1EA"/>
                </a:solidFill>
                <a:effectLst>
                  <a:outerShdw blurRad="35433" dist="23622" dir="5400000" rotWithShape="0">
                    <a:srgbClr val="000000">
                      <a:alpha val="43000"/>
                    </a:srgbClr>
                  </a:outerShdw>
                </a:effectLst>
              </a:rPr>
              <a:t>Obligations and Responsibilities of American Citizens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533400" y="3228536"/>
            <a:ext cx="7854696" cy="17526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dirty="0" smtClean="0">
                <a:solidFill>
                  <a:srgbClr val="FFFFFF"/>
                </a:solidFill>
              </a:rPr>
              <a:t>Lesson </a:t>
            </a:r>
            <a:r>
              <a:rPr lang="en-US" sz="2600" dirty="0" smtClean="0">
                <a:solidFill>
                  <a:srgbClr val="FFFFFF"/>
                </a:solidFill>
              </a:rPr>
              <a:t>3</a:t>
            </a:r>
            <a:endParaRPr sz="26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FFFFFF"/>
                </a:solidFill>
              </a:rPr>
              <a:t>Essential Question: </a:t>
            </a:r>
          </a:p>
          <a:p>
            <a:pPr marR="0" lvl="0" algn="l" defTabSz="45720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are the obligations and responsibilities of citizens?</a:t>
            </a:r>
            <a:endParaRPr sz="1200" dirty="0">
              <a:solidFill>
                <a:srgbClr val="FFFFFF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457200" y="696273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5000" u="sng">
                <a:solidFill>
                  <a:srgbClr val="04617B"/>
                </a:solidFill>
              </a:rPr>
              <a:t>Is There a Difference?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457200" y="1935479"/>
            <a:ext cx="8229600" cy="438912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00"/>
              <a:t>What is the difference between a responsibility and a obligation?</a:t>
            </a:r>
          </a:p>
          <a:p>
            <a:pPr lvl="0">
              <a:defRPr sz="1800"/>
            </a:pPr>
            <a:endParaRPr sz="2600"/>
          </a:p>
          <a:p>
            <a:pPr lvl="0">
              <a:defRPr sz="1800"/>
            </a:pPr>
            <a:r>
              <a:rPr sz="2600"/>
              <a:t>Vocab:</a:t>
            </a:r>
          </a:p>
          <a:p>
            <a:pPr marL="667512" lvl="1" indent="-274320">
              <a:buSzPct val="95000"/>
              <a:defRPr sz="1800"/>
            </a:pPr>
            <a:r>
              <a:rPr sz="2600" u="sng"/>
              <a:t>Responsibility- an obligation that we meet of our own free will</a:t>
            </a:r>
          </a:p>
          <a:p>
            <a:pPr marL="667512" lvl="1" indent="-274320">
              <a:buSzPct val="95000"/>
              <a:defRPr sz="1800"/>
            </a:pPr>
            <a:r>
              <a:rPr sz="2600" u="sng"/>
              <a:t>Obligation- an action we are required to perform (usually by law)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457200" y="704087"/>
            <a:ext cx="8229600" cy="1143001"/>
          </a:xfrm>
          <a:prstGeom prst="rect">
            <a:avLst/>
          </a:prstGeom>
        </p:spPr>
        <p:txBody>
          <a:bodyPr/>
          <a:lstStyle>
            <a:lvl1pPr defTabSz="749808">
              <a:defRPr sz="3690" u="sng"/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3690" u="sng">
                <a:solidFill>
                  <a:srgbClr val="04617B"/>
                </a:solidFill>
              </a:rPr>
              <a:t>Why do citizens have duties and responsibilities?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457200" y="1935479"/>
            <a:ext cx="8229600" cy="438912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00" dirty="0"/>
              <a:t>Benefit the </a:t>
            </a:r>
            <a:r>
              <a:rPr sz="2600" u="sng" dirty="0"/>
              <a:t>common good- </a:t>
            </a:r>
            <a:endParaRPr lang="en-US" sz="2600" u="sng" dirty="0" smtClean="0"/>
          </a:p>
          <a:p>
            <a:pPr lvl="1">
              <a:defRPr sz="1800"/>
            </a:pPr>
            <a:r>
              <a:rPr sz="2400" u="sng" dirty="0" smtClean="0"/>
              <a:t>beliefs </a:t>
            </a:r>
            <a:r>
              <a:rPr sz="2400" u="sng" dirty="0"/>
              <a:t>or actions that are seen as a benefit to the larger </a:t>
            </a:r>
          </a:p>
          <a:p>
            <a:pPr marL="0" lvl="1" indent="393191">
              <a:spcBef>
                <a:spcPts val="500"/>
              </a:spcBef>
              <a:buSzTx/>
              <a:buNone/>
              <a:defRPr sz="1800"/>
            </a:pPr>
            <a:r>
              <a:rPr lang="en-US" sz="2400" u="sng" dirty="0" smtClean="0"/>
              <a:t>  </a:t>
            </a:r>
            <a:r>
              <a:rPr sz="2400" u="sng" dirty="0" smtClean="0"/>
              <a:t>community </a:t>
            </a:r>
            <a:r>
              <a:rPr sz="2400" u="sng" dirty="0"/>
              <a:t>rather than individual interests, 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Obligations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831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38100" dir="5400000" rotWithShape="0">
              <a:srgbClr val="032544">
                <a:alpha val="48000"/>
              </a:srgbClr>
            </a:outerShdw>
          </a:effectLst>
        </a:effectStyle>
        <a:effectStyle>
          <a:effectLst>
            <a:outerShdw blurRad="63500" dist="38100" dir="5400000" rotWithShape="0">
              <a:srgbClr val="032544">
                <a:alpha val="48000"/>
              </a:srgbClr>
            </a:outerShdw>
          </a:effectLst>
        </a:effectStyle>
        <a:effectStyle>
          <a:effectLst>
            <a:outerShdw blurRad="63500" dist="38100" dir="5400000" rotWithShape="0">
              <a:srgbClr val="02474A">
                <a:alpha val="4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F6FC6"/>
          </a:solidFill>
          <a:prstDash val="solid"/>
          <a:bevel/>
        </a:ln>
        <a:effectLst>
          <a:outerShdw blurRad="63500" dist="38100" dir="5400000" rotWithShape="0">
            <a:srgbClr val="032544">
              <a:alpha val="48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F6FC6"/>
          </a:solidFill>
          <a:prstDash val="solid"/>
          <a:bevel/>
        </a:ln>
        <a:effectLst>
          <a:outerShdw blurRad="63500" dist="38100" dir="5400000" rotWithShape="0">
            <a:srgbClr val="032544">
              <a:alpha val="4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38100" dir="5400000" rotWithShape="0">
              <a:srgbClr val="032544">
                <a:alpha val="48000"/>
              </a:srgbClr>
            </a:outerShdw>
          </a:effectLst>
        </a:effectStyle>
        <a:effectStyle>
          <a:effectLst>
            <a:outerShdw blurRad="63500" dist="38100" dir="5400000" rotWithShape="0">
              <a:srgbClr val="032544">
                <a:alpha val="48000"/>
              </a:srgbClr>
            </a:outerShdw>
          </a:effectLst>
        </a:effectStyle>
        <a:effectStyle>
          <a:effectLst>
            <a:outerShdw blurRad="63500" dist="38100" dir="5400000" rotWithShape="0">
              <a:srgbClr val="02474A">
                <a:alpha val="4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F6FC6"/>
          </a:solidFill>
          <a:prstDash val="solid"/>
          <a:bevel/>
        </a:ln>
        <a:effectLst>
          <a:outerShdw blurRad="63500" dist="38100" dir="5400000" rotWithShape="0">
            <a:srgbClr val="032544">
              <a:alpha val="48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F6FC6"/>
          </a:solidFill>
          <a:prstDash val="solid"/>
          <a:bevel/>
        </a:ln>
        <a:effectLst>
          <a:outerShdw blurRad="63500" dist="38100" dir="5400000" rotWithShape="0">
            <a:srgbClr val="032544">
              <a:alpha val="4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4463</TotalTime>
  <Words>610</Words>
  <Application>Microsoft Office PowerPoint</Application>
  <PresentationFormat>On-screen Show (4:3)</PresentationFormat>
  <Paragraphs>88</Paragraphs>
  <Slides>21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Avenir Roman</vt:lpstr>
      <vt:lpstr>Calibri</vt:lpstr>
      <vt:lpstr>Constantia</vt:lpstr>
      <vt:lpstr>Times Roman</vt:lpstr>
      <vt:lpstr>Wingdings</vt:lpstr>
      <vt:lpstr>Wingdings 2</vt:lpstr>
      <vt:lpstr>Default</vt:lpstr>
      <vt:lpstr>Bell Work </vt:lpstr>
      <vt:lpstr>Directions </vt:lpstr>
      <vt:lpstr>Bell Work</vt:lpstr>
      <vt:lpstr>Bell Work </vt:lpstr>
      <vt:lpstr>Bell Work </vt:lpstr>
      <vt:lpstr>Obligations and Responsibilities of American Citizens</vt:lpstr>
      <vt:lpstr>Is There a Difference?</vt:lpstr>
      <vt:lpstr>Why do citizens have duties and responsibilities?</vt:lpstr>
      <vt:lpstr>Obligations….</vt:lpstr>
      <vt:lpstr>Serve in Court- Why?</vt:lpstr>
      <vt:lpstr>Obey Laws- Why?</vt:lpstr>
      <vt:lpstr>Pay Taxes- Why?</vt:lpstr>
      <vt:lpstr>Taxes</vt:lpstr>
      <vt:lpstr>Defend the Nation- Why?</vt:lpstr>
      <vt:lpstr>PowerPoint Presentation</vt:lpstr>
      <vt:lpstr>Responsibilities….</vt:lpstr>
      <vt:lpstr>Petitioning the Government-Why?</vt:lpstr>
      <vt:lpstr>Voting- Why?</vt:lpstr>
      <vt:lpstr>Attend Civic Meetings- Why?</vt:lpstr>
      <vt:lpstr>Run for Office- Why?</vt:lpstr>
      <vt:lpstr>Community Service- Why?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Obligations and Responsibilities of American Citizens</dc:title>
  <dc:creator>Megan Cushman</dc:creator>
  <cp:lastModifiedBy>Breanna Mcbride</cp:lastModifiedBy>
  <cp:revision>16</cp:revision>
  <cp:lastPrinted>2016-08-24T15:07:21Z</cp:lastPrinted>
  <dcterms:modified xsi:type="dcterms:W3CDTF">2017-09-06T18:18:02Z</dcterms:modified>
</cp:coreProperties>
</file>