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2D2D"/>
    <a:srgbClr val="CC66FF"/>
    <a:srgbClr val="7575D1"/>
    <a:srgbClr val="00EE00"/>
    <a:srgbClr val="FFFF66"/>
    <a:srgbClr val="9797DD"/>
    <a:srgbClr val="7B7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43"/>
  </p:normalViewPr>
  <p:slideViewPr>
    <p:cSldViewPr>
      <p:cViewPr varScale="1">
        <p:scale>
          <a:sx n="90" d="100"/>
          <a:sy n="90" d="100"/>
        </p:scale>
        <p:origin x="17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F88DBAE-E342-4875-81BD-A27619BCDE0D}" type="datetimeFigureOut">
              <a:rPr lang="en-US" altLang="en-US"/>
              <a:pPr>
                <a:defRPr/>
              </a:pPr>
              <a:t>4/25/18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45D3ED4-700B-445A-B674-13B05FA87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37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86CE013-0277-462A-967F-95A881CAC37C}" type="datetimeFigureOut">
              <a:rPr lang="en-US" altLang="en-US"/>
              <a:pPr>
                <a:defRPr/>
              </a:pPr>
              <a:t>4/25/18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A285300-32B8-425A-A69F-697607A98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050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3BDE00-1B1C-4239-9128-35BA04083067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BCD2-52F6-4A9E-81A6-26F498789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88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D6D7C-3D0C-4E17-8AAF-5171A84FC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1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8C297-F74A-4A46-9BD4-6E4D7ED9B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62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9C7F-561E-4FE0-9DA1-8760558A4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8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11A6D-D62E-4AF2-BEA0-AD887B7F9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03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7B0A-CF3C-4001-8763-0ABA55FD3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25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A8DF-F289-44F4-8DC4-7FD438DCC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718EA-703C-4A0F-B2C4-F17605AFD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06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F1F61-9936-4888-A75F-AECE47D07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13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C9798-FEC1-4E63-ABC6-DEC504197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3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102E-4D5F-41A9-8D03-E64399E5D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92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E2119-5826-47D4-B54A-31704D8DB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44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58A980E-65AA-4441-9684-722D3B2D7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17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2.xml"/><Relationship Id="rId16" Type="http://schemas.openxmlformats.org/officeDocument/2006/relationships/slide" Target="slide12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31" Type="http://schemas.openxmlformats.org/officeDocument/2006/relationships/slide" Target="slide27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" name="Group 105"/>
          <p:cNvGraphicFramePr>
            <a:graphicFrameLocks noGrp="1"/>
          </p:cNvGraphicFramePr>
          <p:nvPr/>
        </p:nvGraphicFramePr>
        <p:xfrm>
          <a:off x="533400" y="625475"/>
          <a:ext cx="8229600" cy="5130802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Colonies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 documents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Court Cases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Amendments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Foreign Policy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97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Internat’l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Affairs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2" name="Text Box 6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17538" y="1593850"/>
            <a:ext cx="990600" cy="588963"/>
          </a:xfrm>
          <a:prstGeom prst="rect">
            <a:avLst/>
          </a:prstGeom>
          <a:solidFill>
            <a:srgbClr val="FF2F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609600" y="1524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EOC Jeopardy!</a:t>
            </a:r>
          </a:p>
        </p:txBody>
      </p:sp>
      <p:sp>
        <p:nvSpPr>
          <p:cNvPr id="2117" name="Text Box 6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2427288"/>
            <a:ext cx="990600" cy="590550"/>
          </a:xfrm>
          <a:prstGeom prst="rect">
            <a:avLst/>
          </a:prstGeom>
          <a:solidFill>
            <a:srgbClr val="FF2F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18" name="Text Box 7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41350" y="3286125"/>
            <a:ext cx="990600" cy="588963"/>
          </a:xfrm>
          <a:prstGeom prst="rect">
            <a:avLst/>
          </a:prstGeom>
          <a:solidFill>
            <a:srgbClr val="FF2F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19" name="Text Box 7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4191000"/>
            <a:ext cx="990600" cy="588963"/>
          </a:xfrm>
          <a:prstGeom prst="rect">
            <a:avLst/>
          </a:prstGeom>
          <a:solidFill>
            <a:srgbClr val="FF2F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20" name="Text Box 72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19125" y="4941888"/>
            <a:ext cx="990600" cy="590550"/>
          </a:xfrm>
          <a:prstGeom prst="rect">
            <a:avLst/>
          </a:prstGeom>
          <a:solidFill>
            <a:srgbClr val="FF2F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21" name="Text Box 73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1619250"/>
            <a:ext cx="990600" cy="588963"/>
          </a:xfrm>
          <a:prstGeom prst="rect">
            <a:avLst/>
          </a:prstGeom>
          <a:solidFill>
            <a:srgbClr val="FFB1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  <p:sp>
        <p:nvSpPr>
          <p:cNvPr id="2122" name="Text Box 74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197100" y="2427288"/>
            <a:ext cx="990600" cy="590550"/>
          </a:xfrm>
          <a:prstGeom prst="rect">
            <a:avLst/>
          </a:prstGeom>
          <a:solidFill>
            <a:srgbClr val="FFB1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23" name="Text Box 75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133600" y="3286125"/>
            <a:ext cx="990600" cy="588963"/>
          </a:xfrm>
          <a:prstGeom prst="rect">
            <a:avLst/>
          </a:prstGeom>
          <a:solidFill>
            <a:srgbClr val="FFB1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24" name="Text Box 76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197100" y="4191000"/>
            <a:ext cx="990600" cy="588963"/>
          </a:xfrm>
          <a:prstGeom prst="rect">
            <a:avLst/>
          </a:prstGeom>
          <a:solidFill>
            <a:srgbClr val="FFB1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25" name="Text Box 77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133600" y="4948238"/>
            <a:ext cx="990600" cy="588962"/>
          </a:xfrm>
          <a:prstGeom prst="rect">
            <a:avLst/>
          </a:prstGeom>
          <a:solidFill>
            <a:srgbClr val="FFB1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27" name="Text Box 79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530600" y="2466975"/>
            <a:ext cx="990600" cy="5889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28" name="Text Box 80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3505200" y="3316288"/>
            <a:ext cx="990600" cy="588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29" name="Text Box 81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3486150" y="4176713"/>
            <a:ext cx="990600" cy="588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30" name="Text Box 82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3525838" y="4964113"/>
            <a:ext cx="990600" cy="588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31" name="Text Box 83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3505200" y="1624013"/>
            <a:ext cx="990600" cy="5889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  <p:sp>
        <p:nvSpPr>
          <p:cNvPr id="2133" name="Text Box 85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4876800" y="2428875"/>
            <a:ext cx="990600" cy="588963"/>
          </a:xfrm>
          <a:prstGeom prst="rect">
            <a:avLst/>
          </a:prstGeom>
          <a:solidFill>
            <a:srgbClr val="00E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34" name="Text Box 86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876800" y="3257550"/>
            <a:ext cx="990600" cy="588963"/>
          </a:xfrm>
          <a:prstGeom prst="rect">
            <a:avLst/>
          </a:prstGeom>
          <a:solidFill>
            <a:srgbClr val="00E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35" name="Text Box 87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4876800" y="4176713"/>
            <a:ext cx="990600" cy="588962"/>
          </a:xfrm>
          <a:prstGeom prst="rect">
            <a:avLst/>
          </a:prstGeom>
          <a:solidFill>
            <a:srgbClr val="00E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36" name="Text Box 88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4876800" y="4964113"/>
            <a:ext cx="990600" cy="588962"/>
          </a:xfrm>
          <a:prstGeom prst="rect">
            <a:avLst/>
          </a:prstGeom>
          <a:solidFill>
            <a:srgbClr val="00E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37" name="Text Box 89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4876800" y="1609725"/>
            <a:ext cx="990600" cy="588963"/>
          </a:xfrm>
          <a:prstGeom prst="rect">
            <a:avLst/>
          </a:prstGeom>
          <a:solidFill>
            <a:srgbClr val="00EE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  <p:sp>
        <p:nvSpPr>
          <p:cNvPr id="2138" name="Text Box 9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6194425" y="2451100"/>
            <a:ext cx="990600" cy="588963"/>
          </a:xfrm>
          <a:prstGeom prst="rect">
            <a:avLst/>
          </a:prstGeom>
          <a:solidFill>
            <a:srgbClr val="9797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39" name="Text Box 91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6194425" y="3316288"/>
            <a:ext cx="990600" cy="588962"/>
          </a:xfrm>
          <a:prstGeom prst="rect">
            <a:avLst/>
          </a:prstGeom>
          <a:solidFill>
            <a:srgbClr val="9797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40" name="Text Box 92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6194425" y="4176713"/>
            <a:ext cx="990600" cy="588962"/>
          </a:xfrm>
          <a:prstGeom prst="rect">
            <a:avLst/>
          </a:prstGeom>
          <a:solidFill>
            <a:srgbClr val="9797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41" name="Text Box 9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6194425" y="4964113"/>
            <a:ext cx="990600" cy="588962"/>
          </a:xfrm>
          <a:prstGeom prst="rect">
            <a:avLst/>
          </a:prstGeom>
          <a:solidFill>
            <a:srgbClr val="9797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42" name="Text Box 94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6194425" y="1609725"/>
            <a:ext cx="990600" cy="588963"/>
          </a:xfrm>
          <a:prstGeom prst="rect">
            <a:avLst/>
          </a:prstGeom>
          <a:solidFill>
            <a:srgbClr val="9797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  <p:sp>
        <p:nvSpPr>
          <p:cNvPr id="2147" name="Text Box 99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7589838" y="2468563"/>
            <a:ext cx="990600" cy="5889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200</a:t>
            </a:r>
          </a:p>
        </p:txBody>
      </p:sp>
      <p:sp>
        <p:nvSpPr>
          <p:cNvPr id="2148" name="Text Box 100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3286125"/>
            <a:ext cx="990600" cy="588963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300</a:t>
            </a:r>
          </a:p>
        </p:txBody>
      </p:sp>
      <p:sp>
        <p:nvSpPr>
          <p:cNvPr id="2149" name="Text Box 101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7543800" y="4176713"/>
            <a:ext cx="990600" cy="5889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400</a:t>
            </a:r>
          </a:p>
        </p:txBody>
      </p:sp>
      <p:sp>
        <p:nvSpPr>
          <p:cNvPr id="2150" name="Text Box 102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7589838" y="4964113"/>
            <a:ext cx="990600" cy="5889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500</a:t>
            </a:r>
          </a:p>
        </p:txBody>
      </p:sp>
      <p:sp>
        <p:nvSpPr>
          <p:cNvPr id="2151" name="Text Box 103">
            <a:hlinkClick r:id="rId31" action="ppaction://hlinksldjump"/>
          </p:cNvPr>
          <p:cNvSpPr txBox="1">
            <a:spLocks noChangeArrowheads="1"/>
          </p:cNvSpPr>
          <p:nvPr/>
        </p:nvSpPr>
        <p:spPr bwMode="auto">
          <a:xfrm>
            <a:off x="7620000" y="1593850"/>
            <a:ext cx="990600" cy="588963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b="1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"/>
                  </p:tgtEl>
                </p:cond>
              </p:nextCondLst>
            </p:seq>
          </p:childTnLst>
        </p:cTn>
      </p:par>
    </p:tnLst>
    <p:bldLst>
      <p:bldP spid="2112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2" grpId="0" animBg="1"/>
      <p:bldP spid="2123" grpId="0" animBg="1"/>
      <p:bldP spid="2124" grpId="0" animBg="1"/>
      <p:bldP spid="2125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7" grpId="0" animBg="1"/>
      <p:bldP spid="2148" grpId="0" animBg="1"/>
      <p:bldP spid="2149" grpId="0" animBg="1"/>
      <p:bldP spid="2150" grpId="0" animBg="1"/>
      <p:bldP spid="21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82613" y="1600200"/>
            <a:ext cx="7848600" cy="3886200"/>
          </a:xfrm>
          <a:solidFill>
            <a:srgbClr val="EAEAEA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 b="1"/>
          </a:p>
          <a:p>
            <a:pPr algn="ctr" eaLnBrk="1" hangingPunct="1">
              <a:buFontTx/>
              <a:buNone/>
            </a:pPr>
            <a:r>
              <a:rPr lang="en-US" altLang="en-US" sz="3600" b="1"/>
              <a:t>This pamphlet written by Thomas Paine criticized King George for abusing his power</a:t>
            </a:r>
          </a:p>
          <a:p>
            <a:pPr algn="ctr" eaLnBrk="1" hangingPunct="1">
              <a:buFontTx/>
              <a:buNone/>
            </a:pPr>
            <a:endParaRPr lang="en-US" altLang="en-US" sz="36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FFB13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400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68580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/>
              <a:t>Answer: Common Sense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grpSp>
        <p:nvGrpSpPr>
          <p:cNvPr id="12293" name="Group 27"/>
          <p:cNvGrpSpPr>
            <a:grpSpLocks/>
          </p:cNvGrpSpPr>
          <p:nvPr/>
        </p:nvGrpSpPr>
        <p:grpSpPr bwMode="auto">
          <a:xfrm>
            <a:off x="8001000" y="5638800"/>
            <a:ext cx="685800" cy="838200"/>
            <a:chOff x="5088" y="3504"/>
            <a:chExt cx="432" cy="528"/>
          </a:xfrm>
        </p:grpSpPr>
        <p:sp>
          <p:nvSpPr>
            <p:cNvPr id="12294" name="Rectangle 2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B13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5" name="AutoShape 2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checks &amp; balances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657600"/>
          </a:xfrm>
          <a:solidFill>
            <a:srgbClr val="EAEAEA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 b="1"/>
              <a:t>How does the Constitution LIMIT the powers of the 3 branches?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762000"/>
          </a:xfrm>
          <a:solidFill>
            <a:srgbClr val="FFB13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500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066800" y="6172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ym typeface="Symbol" pitchFamily="18" charset="2"/>
              </a:rPr>
              <a:t>  </a:t>
            </a:r>
            <a:endParaRPr lang="en-US" altLang="en-US" sz="2400" b="1"/>
          </a:p>
        </p:txBody>
      </p:sp>
      <p:grpSp>
        <p:nvGrpSpPr>
          <p:cNvPr id="13318" name="Group 15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3319" name="Rectangl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B13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0" name="AutoShape 1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848600" cy="3733800"/>
          </a:xfrm>
          <a:solidFill>
            <a:srgbClr val="EAEAEA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b="1"/>
              <a:t>This court cases ended racial segregation in schools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5664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Brown v. Board of Ed </a:t>
            </a:r>
            <a:endParaRPr lang="en-US" altLang="en-US" b="1" baseline="3000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09600"/>
          </a:xfrm>
          <a:solidFill>
            <a:srgbClr val="FFFF66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>
                <a:latin typeface="Times New Roman" pitchFamily="18" charset="0"/>
              </a:rPr>
              <a:t>100</a:t>
            </a:r>
          </a:p>
        </p:txBody>
      </p:sp>
      <p:grpSp>
        <p:nvGrpSpPr>
          <p:cNvPr id="14341" name="Group 14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4342" name="Rectangle 1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3" name="AutoShap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3505200"/>
          </a:xfrm>
          <a:solidFill>
            <a:srgbClr val="EAEAEA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This court case requires police officers to inform you of your 5</a:t>
            </a:r>
            <a:r>
              <a:rPr lang="en-US" altLang="en-US" sz="3600" b="1" baseline="30000"/>
              <a:t>th</a:t>
            </a:r>
            <a:r>
              <a:rPr lang="en-US" altLang="en-US" sz="3600" b="1"/>
              <a:t> Amendment rights BEFORE arresting you.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Miranda vs. Arizona </a:t>
            </a:r>
            <a:endParaRPr lang="en-US" altLang="en-US" b="1" baseline="3000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>
                <a:latin typeface="Times New Roman" pitchFamily="18" charset="0"/>
              </a:rPr>
              <a:t>200</a:t>
            </a:r>
          </a:p>
        </p:txBody>
      </p:sp>
      <p:grpSp>
        <p:nvGrpSpPr>
          <p:cNvPr id="15365" name="Group 16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5366" name="Rectangle 1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7" name="AutoShape 1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3505200"/>
          </a:xfrm>
          <a:solidFill>
            <a:srgbClr val="EAEAEA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/>
              <a:t>What precedent was established during </a:t>
            </a:r>
            <a:r>
              <a:rPr lang="en-US" altLang="en-US" sz="5400" b="1" i="1"/>
              <a:t>Marbury vs. Madison?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Judicial Review. </a:t>
            </a:r>
            <a:endParaRPr lang="en-US" altLang="en-US" b="1" baseline="3000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>
                <a:latin typeface="Times New Roman" pitchFamily="18" charset="0"/>
              </a:rPr>
              <a:t>300</a:t>
            </a:r>
          </a:p>
        </p:txBody>
      </p:sp>
      <p:grpSp>
        <p:nvGrpSpPr>
          <p:cNvPr id="16389" name="Group 15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6390" name="Rectangl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91" name="AutoShape 1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>
                <a:latin typeface="Times New Roman" pitchFamily="18" charset="0"/>
              </a:rPr>
              <a:t>400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848600" cy="3581400"/>
          </a:xfrm>
          <a:solidFill>
            <a:srgbClr val="EAEAEA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The Supreme Court that in the case of </a:t>
            </a:r>
            <a:r>
              <a:rPr lang="en-US" altLang="en-US" sz="4400" b="1" i="1"/>
              <a:t>Tinker vs Des Moines, </a:t>
            </a:r>
            <a:r>
              <a:rPr lang="en-US" altLang="en-US" sz="4400" b="1"/>
              <a:t>the students ______ Amendment rights had been violated</a:t>
            </a:r>
            <a:endParaRPr lang="en-US" altLang="en-US" sz="4400" b="1" i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1st </a:t>
            </a:r>
            <a:endParaRPr lang="en-US" altLang="en-US" b="1" baseline="3000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7414" name="Rectangle 1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15" name="AutoShape 1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7848600" cy="3657600"/>
          </a:xfrm>
          <a:solidFill>
            <a:srgbClr val="EAEAEA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 Rounded MT Bold" pitchFamily="34" charset="0"/>
              </a:rPr>
              <a:t>This court case was overturned by </a:t>
            </a:r>
            <a:r>
              <a:rPr lang="en-US" altLang="en-US" sz="3600" b="1" i="1">
                <a:latin typeface="Arial Rounded MT Bold" pitchFamily="34" charset="0"/>
              </a:rPr>
              <a:t>Brown v. Board of Education </a:t>
            </a:r>
            <a:r>
              <a:rPr lang="en-US" altLang="en-US" sz="3600" b="1">
                <a:latin typeface="Arial Rounded MT Bold" pitchFamily="34" charset="0"/>
              </a:rPr>
              <a:t>when the Supreme Court declared ‘separate but equal’ unconstitutional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2625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a typeface="+mn-ea"/>
              </a:rPr>
              <a:t>Answer: Plessy vs. Ferguson  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57200" y="457200"/>
            <a:ext cx="7848600" cy="6858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latin typeface="Times New Roman" pitchFamily="18" charset="0"/>
              </a:rPr>
              <a:t>500</a:t>
            </a:r>
          </a:p>
        </p:txBody>
      </p:sp>
      <p:grpSp>
        <p:nvGrpSpPr>
          <p:cNvPr id="18437" name="Group 10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8438" name="Rectangl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39" name="AutoShape 1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00EE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100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/>
              <a:t>Right to own a firearm</a:t>
            </a:r>
            <a:endParaRPr lang="en-US" altLang="en-US" sz="6600" b="1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5410200"/>
            <a:ext cx="7162800" cy="523875"/>
          </a:xfrm>
          <a:prstGeom prst="rect">
            <a:avLst/>
          </a:prstGeom>
          <a:solidFill>
            <a:srgbClr val="C0C0C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Answer: 2nd</a:t>
            </a:r>
          </a:p>
        </p:txBody>
      </p: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9462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00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3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00EE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200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3581400"/>
          </a:xfrm>
          <a:solidFill>
            <a:srgbClr val="EAEAEA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	</a:t>
            </a:r>
            <a:r>
              <a:rPr lang="en-US" altLang="en-US" sz="4800" b="1"/>
              <a:t>Ended slavery</a:t>
            </a:r>
            <a:endParaRPr lang="en-US" altLang="en-US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13th</a:t>
            </a:r>
            <a:endParaRPr lang="en-US" altLang="en-US" b="1">
              <a:latin typeface="Times New Roman" pitchFamily="18" charset="0"/>
            </a:endParaRP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0486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00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4"/>
          <p:cNvGrpSpPr>
            <a:grpSpLocks/>
          </p:cNvGrpSpPr>
          <p:nvPr/>
        </p:nvGrpSpPr>
        <p:grpSpPr bwMode="auto">
          <a:xfrm>
            <a:off x="8001000" y="5410200"/>
            <a:ext cx="685800" cy="838200"/>
            <a:chOff x="5088" y="3504"/>
            <a:chExt cx="432" cy="528"/>
          </a:xfrm>
        </p:grpSpPr>
        <p:sp>
          <p:nvSpPr>
            <p:cNvPr id="21512" name="Rectangle 1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00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3" name="AutoShape 16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00EE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300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581400"/>
          </a:xfrm>
          <a:solidFill>
            <a:srgbClr val="EAEAEA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Your ‘Miranda Rights’ are found in what Amendment?</a:t>
            </a:r>
          </a:p>
        </p:txBody>
      </p:sp>
      <p:pic>
        <p:nvPicPr>
          <p:cNvPr id="20486" name="Picture 6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7700" y="5394325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5th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6200" y="304800"/>
            <a:ext cx="8686800" cy="6172200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700" b="1" u="sng">
                <a:solidFill>
                  <a:schemeClr val="bg1"/>
                </a:solidFill>
              </a:rPr>
              <a:t>Daily</a:t>
            </a:r>
            <a:br>
              <a:rPr lang="en-US" altLang="en-US" sz="11700" b="1" u="sng">
                <a:solidFill>
                  <a:schemeClr val="bg1"/>
                </a:solidFill>
              </a:rPr>
            </a:br>
            <a:r>
              <a:rPr lang="en-US" altLang="en-US" sz="11700" b="1" u="sng">
                <a:solidFill>
                  <a:schemeClr val="bg1"/>
                </a:solidFill>
              </a:rPr>
              <a:t>Double!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2D2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 13  </a:t>
            </a:r>
            <a:endParaRPr lang="en-US" altLang="en-US" sz="36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FF2F2F"/>
          </a:solidFill>
          <a:ln w="38100">
            <a:solidFill>
              <a:srgbClr val="FF2D2D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100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429000"/>
          </a:xfrm>
          <a:solidFill>
            <a:srgbClr val="EAEAEA"/>
          </a:solidFill>
          <a:ln w="38100">
            <a:solidFill>
              <a:srgbClr val="FF2F2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 b="1"/>
          </a:p>
          <a:p>
            <a:pPr algn="ctr" eaLnBrk="1" hangingPunct="1">
              <a:buFontTx/>
              <a:buNone/>
            </a:pPr>
            <a:r>
              <a:rPr lang="en-US" altLang="en-US" sz="3600" b="1"/>
              <a:t>Number of “Original Colonies”</a:t>
            </a:r>
          </a:p>
        </p:txBody>
      </p:sp>
      <p:grpSp>
        <p:nvGrpSpPr>
          <p:cNvPr id="4101" name="Group 13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4102" name="Rectangle 1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3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3657600"/>
          </a:xfrm>
          <a:solidFill>
            <a:srgbClr val="EAEAEA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600" b="1"/>
              <a:t>Right to a trial by jury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00EE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400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7th</a:t>
            </a:r>
            <a:endParaRPr lang="en-US" altLang="en-US" sz="2800" b="1"/>
          </a:p>
        </p:txBody>
      </p:sp>
      <p:grpSp>
        <p:nvGrpSpPr>
          <p:cNvPr id="22533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2535" name="Rectangle 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00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36" name="AutoShape 1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Straight Connector 15"/>
          <p:cNvCxnSpPr/>
          <p:nvPr/>
        </p:nvCxnSpPr>
        <p:spPr>
          <a:xfrm rot="5400000">
            <a:off x="2514600" y="4224338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00EE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500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581400"/>
          </a:xfrm>
          <a:solidFill>
            <a:srgbClr val="EAEAEA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600" b="1"/>
              <a:t>Set the voting at age 18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26th </a:t>
            </a:r>
            <a:endParaRPr lang="en-US" altLang="en-US" sz="2800" b="1"/>
          </a:p>
        </p:txBody>
      </p:sp>
      <p:grpSp>
        <p:nvGrpSpPr>
          <p:cNvPr id="23557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3558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00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59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9797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100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581400"/>
          </a:xfrm>
          <a:solidFill>
            <a:srgbClr val="EAEAEA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Foreign policy involves events and legislation that is happening _____________ the United States.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outside</a:t>
            </a:r>
            <a:endParaRPr lang="en-US" altLang="en-US" sz="2800" b="1"/>
          </a:p>
        </p:txBody>
      </p:sp>
      <p:grpSp>
        <p:nvGrpSpPr>
          <p:cNvPr id="24581" name="Group 24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4582" name="Rectangle 2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7B7B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583" name="AutoShape 2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9797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200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848600" cy="3429000"/>
          </a:xfrm>
          <a:solidFill>
            <a:srgbClr val="EAEAEA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What branch of government is in charge of Foreign Policy?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54864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Answer: Executive </a:t>
            </a:r>
            <a:endParaRPr lang="en-US" altLang="en-US" b="1">
              <a:cs typeface="Arial" charset="0"/>
            </a:endParaRPr>
          </a:p>
        </p:txBody>
      </p:sp>
      <p:grpSp>
        <p:nvGrpSpPr>
          <p:cNvPr id="25605" name="Group 10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5606" name="Rectangl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7B7B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07" name="AutoShape 1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9797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300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3657600"/>
          </a:xfrm>
          <a:solidFill>
            <a:srgbClr val="EAEAEA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Which member of the President’s cabinet represents the U.S. in Foreign Affairs</a:t>
            </a:r>
          </a:p>
          <a:p>
            <a:pPr algn="ctr" eaLnBrk="1" hangingPunct="1">
              <a:buFontTx/>
              <a:buNone/>
            </a:pPr>
            <a:endParaRPr lang="en-US" altLang="en-US" sz="3600" b="1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a typeface="+mn-ea"/>
              </a:rPr>
              <a:t>Answer: Secretary of State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grpSp>
        <p:nvGrpSpPr>
          <p:cNvPr id="26629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6630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7B7B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31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  <a:solidFill>
            <a:srgbClr val="9797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400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8600" cy="3200400"/>
          </a:xfrm>
          <a:solidFill>
            <a:srgbClr val="EAEAEA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 b="1"/>
              <a:t>What is one job of the United Nations?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Answer</a:t>
            </a:r>
            <a:r>
              <a:rPr lang="en-US" altLang="en-US" b="1"/>
              <a:t>: promote peace, etc.   </a:t>
            </a:r>
            <a:endParaRPr lang="en-US" altLang="en-US" sz="2400" b="1"/>
          </a:p>
        </p:txBody>
      </p:sp>
      <p:grpSp>
        <p:nvGrpSpPr>
          <p:cNvPr id="27653" name="Group 9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7654" name="Rectangl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7B7B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5" name="AutoShap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/>
              <a:t>Answer</a:t>
            </a:r>
            <a:r>
              <a:rPr lang="en-US" altLang="en-US" sz="3600" b="1"/>
              <a:t>: Crimea, World Cup, etc</a:t>
            </a:r>
            <a:endParaRPr lang="en-US" altLang="en-US" sz="2800">
              <a:cs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  <a:solidFill>
            <a:srgbClr val="9797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500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848600" cy="3200400"/>
          </a:xfrm>
          <a:solidFill>
            <a:srgbClr val="EAEAEA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/>
              <a:t>Name one current event in then news that qualifies as a foreign policy issue?</a:t>
            </a:r>
          </a:p>
        </p:txBody>
      </p: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8678" name="Rectangl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7B7B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679" name="AutoShap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3413" y="1371600"/>
            <a:ext cx="7848600" cy="3657600"/>
          </a:xfrm>
          <a:solidFill>
            <a:srgbClr val="EAEAEA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/>
          </a:p>
          <a:p>
            <a:pPr algn="ctr" eaLnBrk="1" hangingPunct="1">
              <a:buFontTx/>
              <a:buNone/>
            </a:pPr>
            <a:r>
              <a:rPr lang="en-US" altLang="en-US" sz="3600" b="1"/>
              <a:t>What does NGO stand for?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CC66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/>
              <a:t>100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1200150"/>
          </a:xfrm>
          <a:prstGeom prst="rect">
            <a:avLst/>
          </a:pr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/>
              <a:t>Answer</a:t>
            </a:r>
            <a:r>
              <a:rPr lang="en-US" altLang="en-US" sz="3600" b="1"/>
              <a:t>: Non-governmental Organizations</a:t>
            </a:r>
            <a:endParaRPr lang="en-US" altLang="en-US" b="1">
              <a:cs typeface="Arial" charset="0"/>
            </a:endParaRPr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29702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3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Classify the following as Intergovernmental or NGO or neither?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CC66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/>
              <a:t>200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646113"/>
          </a:xfrm>
          <a:prstGeom prst="rect">
            <a:avLst/>
          </a:pr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Answer: NGO, IG, Neither, NGO</a:t>
            </a:r>
            <a:endParaRPr lang="en-US" altLang="en-US" sz="2800" b="1"/>
          </a:p>
        </p:txBody>
      </p:sp>
      <p:grpSp>
        <p:nvGrpSpPr>
          <p:cNvPr id="30725" name="Group 9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30743" name="Rectangl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44" name="AutoShap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2667000"/>
          <a:ext cx="7086600" cy="2392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234">
                <a:tc>
                  <a:txBody>
                    <a:bodyPr/>
                    <a:lstStyle/>
                    <a:p>
                      <a:r>
                        <a:rPr lang="en-US" sz="2000" dirty="0"/>
                        <a:t>Red Cross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34">
                <a:tc>
                  <a:txBody>
                    <a:bodyPr/>
                    <a:lstStyle/>
                    <a:p>
                      <a:r>
                        <a:rPr lang="en-US" sz="2000" dirty="0"/>
                        <a:t>EU (European Union)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47">
                <a:tc>
                  <a:txBody>
                    <a:bodyPr/>
                    <a:lstStyle/>
                    <a:p>
                      <a:r>
                        <a:rPr lang="en-US" sz="2000" dirty="0"/>
                        <a:t>NAFTA</a:t>
                      </a:r>
                      <a:r>
                        <a:rPr lang="en-US" sz="2000" baseline="0" dirty="0"/>
                        <a:t> (North American Free Trade Agreement)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47">
                <a:tc>
                  <a:txBody>
                    <a:bodyPr/>
                    <a:lstStyle/>
                    <a:p>
                      <a:r>
                        <a:rPr lang="en-US" sz="2000" dirty="0"/>
                        <a:t>WHO (World Health</a:t>
                      </a:r>
                      <a:r>
                        <a:rPr lang="en-US" sz="2000" baseline="0" dirty="0"/>
                        <a:t> Organization)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600"/>
              <a:t>What does UNICEF do?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CC66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/>
              <a:t>300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1200150"/>
          </a:xfrm>
          <a:prstGeom prst="rect">
            <a:avLst/>
          </a:pr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/>
              <a:t>Answer</a:t>
            </a:r>
            <a:r>
              <a:rPr lang="en-US" altLang="en-US" sz="3600" b="1"/>
              <a:t>: promotes the safety and health of children</a:t>
            </a:r>
            <a:endParaRPr lang="en-US" altLang="en-US" sz="2800" b="1" baseline="30000"/>
          </a:p>
        </p:txBody>
      </p:sp>
      <p:grpSp>
        <p:nvGrpSpPr>
          <p:cNvPr id="31749" name="Group 13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31750" name="Rectangle 1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51" name="AutoShape 1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5410200"/>
            <a:ext cx="716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Southern, Middle, New England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581400"/>
          </a:xfrm>
          <a:solidFill>
            <a:srgbClr val="EAEAEA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altLang="en-US" sz="2800" b="1" dirty="0"/>
          </a:p>
          <a:p>
            <a:pPr marL="0" indent="0" eaLnBrk="1" hangingPunct="1">
              <a:buFontTx/>
              <a:buNone/>
              <a:defRPr/>
            </a:pPr>
            <a:endParaRPr lang="en-US" altLang="en-US" sz="2800" b="1" dirty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  <a:solidFill>
            <a:srgbClr val="FF2F2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/>
              <a:t> </a:t>
            </a:r>
            <a:r>
              <a:rPr lang="en-US" altLang="en-US" sz="4800" b="1"/>
              <a:t>200</a:t>
            </a:r>
          </a:p>
        </p:txBody>
      </p:sp>
      <p:grpSp>
        <p:nvGrpSpPr>
          <p:cNvPr id="5125" name="Group 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5129" name="Rectangl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0" name="AutoShape 1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46482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97400" y="1828800"/>
            <a:ext cx="914400" cy="162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8" name="TextBox 2"/>
          <p:cNvSpPr txBox="1">
            <a:spLocks noChangeArrowheads="1"/>
          </p:cNvSpPr>
          <p:nvPr/>
        </p:nvSpPr>
        <p:spPr bwMode="auto">
          <a:xfrm>
            <a:off x="5791200" y="1828800"/>
            <a:ext cx="2590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/>
              <a:t>Label each region of the original 13 colonies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  <a:solidFill>
            <a:srgbClr val="CC66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/>
              <a:t>400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848600" cy="3657600"/>
          </a:xfrm>
          <a:solidFill>
            <a:srgbClr val="EAEAEA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If a person of group of people commit a ‘crime against humanity’, where are they put on trial?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708025"/>
          </a:xfrm>
          <a:prstGeom prst="rect">
            <a:avLst/>
          </a:pr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/>
              <a:t>Answer</a:t>
            </a:r>
            <a:r>
              <a:rPr lang="en-US" altLang="en-US" sz="4000" b="1"/>
              <a:t>: </a:t>
            </a:r>
            <a:r>
              <a:rPr lang="en-US" altLang="en-US" b="1"/>
              <a:t>The Hague, World Court </a:t>
            </a:r>
            <a:endParaRPr lang="en-US" altLang="en-US" sz="2000" b="1" baseline="30000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5638800" y="990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grpSp>
        <p:nvGrpSpPr>
          <p:cNvPr id="32774" name="Group 14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32775" name="Rectangle 1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76" name="AutoShap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CC66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/>
              <a:t>500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What is the opposite of Foreign Policy? Deals with issues WITHIN  a country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646113"/>
          </a:xfrm>
          <a:prstGeom prst="rect">
            <a:avLst/>
          </a:prstGeom>
          <a:solidFill>
            <a:srgbClr val="C0C0C0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Answer: Domestic Policy</a:t>
            </a:r>
            <a:endParaRPr lang="en-US" altLang="en-US" b="1" baseline="30000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14400" y="22860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grpSp>
        <p:nvGrpSpPr>
          <p:cNvPr id="33798" name="Group 12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33799" name="Rectangle 1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800" name="AutoShape 1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Jeopardy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Make your wager? How many points do you want to risk?</a:t>
            </a:r>
          </a:p>
        </p:txBody>
      </p:sp>
      <p:sp>
        <p:nvSpPr>
          <p:cNvPr id="348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Once it is highlighted, your wager is locked in!!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/>
              <a:t>Final Jeopardy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185988"/>
          </a:xfrm>
        </p:spPr>
        <p:txBody>
          <a:bodyPr/>
          <a:lstStyle/>
          <a:p>
            <a:r>
              <a:rPr lang="en-US" altLang="en-US"/>
              <a:t>One the paper with your wager, make a connection across 3 of the topics. Write your answer in complete sentences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04800" y="2971800"/>
          <a:ext cx="8229600" cy="3261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696">
                <a:tc>
                  <a:txBody>
                    <a:bodyPr/>
                    <a:lstStyle/>
                    <a:p>
                      <a:r>
                        <a:rPr lang="en-US" sz="2800" dirty="0"/>
                        <a:t>Thomas</a:t>
                      </a:r>
                      <a:r>
                        <a:rPr lang="en-US" sz="2800" baseline="0" dirty="0"/>
                        <a:t> Paine</a:t>
                      </a:r>
                      <a:endParaRPr lang="en-US" sz="2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Declaration of Independence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King George III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333">
                <a:tc>
                  <a:txBody>
                    <a:bodyPr/>
                    <a:lstStyle/>
                    <a:p>
                      <a:r>
                        <a:rPr lang="en-US" sz="2800" dirty="0"/>
                        <a:t>No taxation</a:t>
                      </a:r>
                      <a:r>
                        <a:rPr lang="en-US" sz="2800" baseline="0" dirty="0"/>
                        <a:t> without representation</a:t>
                      </a:r>
                      <a:endParaRPr lang="en-US" sz="2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Constitution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Baron</a:t>
                      </a:r>
                      <a:r>
                        <a:rPr lang="en-US" sz="2800" baseline="0" dirty="0"/>
                        <a:t> de Montesquieu </a:t>
                      </a:r>
                      <a:endParaRPr lang="en-US" sz="2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696">
                <a:tc>
                  <a:txBody>
                    <a:bodyPr/>
                    <a:lstStyle/>
                    <a:p>
                      <a:r>
                        <a:rPr lang="en-US" sz="2800" dirty="0"/>
                        <a:t>Boston Tea Party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Tea Act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Revolutionary War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/>
              <a:t>The New England colonies relied on what to support their economy?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Answer: Fishing, Factories, Trade</a:t>
            </a:r>
            <a:endParaRPr lang="en-US" altLang="en-US" b="1" baseline="-2500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  <a:solidFill>
            <a:srgbClr val="FF2F2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300</a:t>
            </a:r>
          </a:p>
        </p:txBody>
      </p:sp>
      <p:grpSp>
        <p:nvGrpSpPr>
          <p:cNvPr id="6149" name="Group 7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6150" name="Rectangle 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1" name="AutoShap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685800"/>
          </a:xfrm>
          <a:solidFill>
            <a:srgbClr val="FF2F2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/>
              <a:t>4</a:t>
            </a:r>
            <a:r>
              <a:rPr lang="en-US" altLang="en-US" sz="4800" b="1"/>
              <a:t>00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162800" cy="1077913"/>
          </a:xfrm>
          <a:prstGeom prst="rect">
            <a:avLst/>
          </a:prstGeom>
          <a:solidFill>
            <a:srgbClr val="C0C0C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/>
              <a:t>Answer: </a:t>
            </a:r>
            <a:r>
              <a:rPr lang="en-US" altLang="en-US" b="1"/>
              <a:t>Boston Tea Party, Boston Massacre </a:t>
            </a:r>
            <a:endParaRPr lang="en-US" altLang="en-US" b="1" baseline="-2500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7848600" cy="3429000"/>
          </a:xfrm>
          <a:solidFill>
            <a:srgbClr val="EAEAEA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b="1"/>
              <a:t>What 2 major events happened in Massachusetts that led to the Revolutionary War?</a:t>
            </a:r>
          </a:p>
        </p:txBody>
      </p: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8077200" y="5334000"/>
            <a:ext cx="685800" cy="838200"/>
            <a:chOff x="5088" y="3504"/>
            <a:chExt cx="432" cy="528"/>
          </a:xfrm>
        </p:grpSpPr>
        <p:sp>
          <p:nvSpPr>
            <p:cNvPr id="7174" name="Rectangle 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5" name="AutoShap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733800"/>
          </a:xfrm>
          <a:solidFill>
            <a:srgbClr val="EAEAEA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7200" b="1"/>
              <a:t>Why were the colonist taxed by King George?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7162800" cy="954088"/>
          </a:xfrm>
          <a:prstGeom prst="rect">
            <a:avLst/>
          </a:prstGeom>
          <a:solidFill>
            <a:srgbClr val="C0C0C0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Answer: To pay back the debt from the French &amp; Indian War</a:t>
            </a:r>
            <a:endParaRPr lang="en-US" altLang="en-US" sz="2800" b="1" baseline="-2500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800"/>
          </a:xfrm>
          <a:solidFill>
            <a:srgbClr val="FF2D2D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/>
              <a:t> </a:t>
            </a:r>
            <a:r>
              <a:rPr lang="en-US" altLang="en-US" sz="4800" b="1"/>
              <a:t>500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8153400" y="5638800"/>
            <a:ext cx="685800" cy="838200"/>
            <a:chOff x="5088" y="3504"/>
            <a:chExt cx="432" cy="528"/>
          </a:xfrm>
        </p:grpSpPr>
        <p:sp>
          <p:nvSpPr>
            <p:cNvPr id="8198" name="Rectangle 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9" name="AutoShape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 b="1"/>
          </a:p>
          <a:p>
            <a:pPr algn="ctr" eaLnBrk="1" hangingPunct="1">
              <a:buFontTx/>
              <a:buNone/>
            </a:pPr>
            <a:r>
              <a:rPr lang="en-US" altLang="en-US" sz="3600" b="1"/>
              <a:t>What document did the colonists write to ‘break up’ their relationship with Great Britain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162800" cy="1077913"/>
          </a:xfrm>
          <a:prstGeom prst="rect">
            <a:avLst/>
          </a:prstGeom>
          <a:solidFill>
            <a:srgbClr val="C0C0C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 dirty="0">
                <a:ea typeface="+mn-ea"/>
              </a:rPr>
              <a:t>Answer</a:t>
            </a:r>
            <a:r>
              <a:rPr lang="en-US" sz="3200" b="1" dirty="0">
                <a:ea typeface="+mn-ea"/>
              </a:rPr>
              <a:t>: Declaration of Independence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charset="0"/>
            </a:endParaRPr>
          </a:p>
        </p:txBody>
      </p: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9222" name="Rectangle 2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B13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3" name="AutoShape 2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1" name="Rectangle 24"/>
          <p:cNvSpPr>
            <a:spLocks noGrp="1" noChangeArrowheads="1"/>
          </p:cNvSpPr>
          <p:nvPr>
            <p:ph type="title"/>
          </p:nvPr>
        </p:nvSpPr>
        <p:spPr>
          <a:solidFill>
            <a:srgbClr val="FFB13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b="1"/>
              <a:t>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3581400"/>
          </a:xfrm>
          <a:solidFill>
            <a:srgbClr val="EAEAEA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b="1"/>
              <a:t>What was America’s first attempt at a government?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762000"/>
          </a:xfrm>
          <a:solidFill>
            <a:srgbClr val="FFB13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200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23875"/>
          </a:xfrm>
          <a:prstGeom prst="rect">
            <a:avLst/>
          </a:prstGeom>
          <a:solidFill>
            <a:srgbClr val="C0C0C0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Answer: Articles of Confederation </a:t>
            </a:r>
            <a:endParaRPr lang="en-US" altLang="en-US" sz="2400" b="1"/>
          </a:p>
        </p:txBody>
      </p:sp>
      <p:grpSp>
        <p:nvGrpSpPr>
          <p:cNvPr id="10245" name="Group 18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0246" name="Rectangle 1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B13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7" name="AutoShape 2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3505200"/>
          </a:xfrm>
          <a:solidFill>
            <a:srgbClr val="EAEAEA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/>
              <a:t>Which articles of the Constitution outline the roles and responsibilities of the 3 branches of Government?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762000"/>
          </a:xfrm>
          <a:solidFill>
            <a:srgbClr val="FFB13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/>
              <a:t>300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7162800" cy="584200"/>
          </a:xfrm>
          <a:prstGeom prst="rect">
            <a:avLst/>
          </a:prstGeom>
          <a:solidFill>
            <a:srgbClr val="C0C0C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ea typeface="+mn-ea"/>
              </a:rPr>
              <a:t>Answer: 1-3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charset="0"/>
              <a:sym typeface="Symbol" pitchFamily="18" charset="2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800600" y="5257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99"/>
                </a:solidFill>
              </a:rPr>
              <a:t> </a:t>
            </a:r>
            <a:endParaRPr lang="en-US" altLang="en-US" sz="24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11270" name="Group 19"/>
          <p:cNvGrpSpPr>
            <a:grpSpLocks/>
          </p:cNvGrpSpPr>
          <p:nvPr/>
        </p:nvGrpSpPr>
        <p:grpSpPr bwMode="auto">
          <a:xfrm>
            <a:off x="8153400" y="5410200"/>
            <a:ext cx="685800" cy="838200"/>
            <a:chOff x="5088" y="3504"/>
            <a:chExt cx="432" cy="528"/>
          </a:xfrm>
        </p:grpSpPr>
        <p:sp>
          <p:nvSpPr>
            <p:cNvPr id="11271" name="Rectangle 20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88" y="3504"/>
              <a:ext cx="432" cy="528"/>
            </a:xfrm>
            <a:prstGeom prst="rect">
              <a:avLst/>
            </a:prstGeom>
            <a:solidFill>
              <a:srgbClr val="FFB13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AutoShape 2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 rot="10800000">
              <a:off x="5136" y="3552"/>
              <a:ext cx="336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1438"/>
                    <a:pt x="5513" y="12071"/>
                    <a:pt x="5734" y="12669"/>
                  </a:cubicBezTo>
                  <a:lnTo>
                    <a:pt x="668" y="14539"/>
                  </a:lnTo>
                  <a:cubicBezTo>
                    <a:pt x="226" y="13342"/>
                    <a:pt x="0" y="12076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711</Words>
  <Application>Microsoft Macintosh PowerPoint</Application>
  <PresentationFormat>On-screen Show (4:3)</PresentationFormat>
  <Paragraphs>153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ＭＳ Ｐゴシック</vt:lpstr>
      <vt:lpstr>Arial</vt:lpstr>
      <vt:lpstr>Arial Black</vt:lpstr>
      <vt:lpstr>Arial Rounded MT Bold</vt:lpstr>
      <vt:lpstr>Calibri</vt:lpstr>
      <vt:lpstr>Symbol</vt:lpstr>
      <vt:lpstr>Times New Roman</vt:lpstr>
      <vt:lpstr>Default Design</vt:lpstr>
      <vt:lpstr>PowerPoint Presentation</vt:lpstr>
      <vt:lpstr>100</vt:lpstr>
      <vt:lpstr> 200</vt:lpstr>
      <vt:lpstr>300</vt:lpstr>
      <vt:lpstr>400</vt:lpstr>
      <vt:lpstr> 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PowerPoint Presentation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Final Jeopardy</vt:lpstr>
      <vt:lpstr>Final Jeopardy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6A Sem.2-Jeopardy</dc:title>
  <dc:creator>Joyce McClain</dc:creator>
  <cp:lastModifiedBy>Breanna Sisson</cp:lastModifiedBy>
  <cp:revision>48</cp:revision>
  <dcterms:created xsi:type="dcterms:W3CDTF">2006-06-12T15:49:01Z</dcterms:created>
  <dcterms:modified xsi:type="dcterms:W3CDTF">2018-04-25T17:55:28Z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